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35197BA9-A991-4875-AF51-EE19055A3288}"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35197BA9-A991-4875-AF51-EE19055A3288}"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7A52A8B-F1AC-4D07-A368-7237BD3F62D7}"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97BA9-A991-4875-AF51-EE19055A328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7A52A8B-F1AC-4D07-A368-7237BD3F62D7}" type="datetimeFigureOut">
              <a:rPr lang="en-US" smtClean="0"/>
              <a:t>4/13/2020</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5197BA9-A991-4875-AF51-EE19055A3288}"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Payout Policy</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Corporate Finance: BA (H) Economics, </a:t>
            </a:r>
            <a:r>
              <a:rPr lang="en-US" dirty="0" err="1" smtClean="0"/>
              <a:t>Sem</a:t>
            </a:r>
            <a:r>
              <a:rPr lang="en-US" dirty="0" smtClean="0"/>
              <a:t> 6</a:t>
            </a:r>
          </a:p>
          <a:p>
            <a:pPr algn="r"/>
            <a:r>
              <a:rPr lang="en-US" dirty="0" smtClean="0"/>
              <a:t>For </a:t>
            </a:r>
            <a:r>
              <a:rPr lang="en-US" dirty="0" err="1" smtClean="0"/>
              <a:t>HrC</a:t>
            </a:r>
            <a:endParaRPr lang="en-US" dirty="0" smtClean="0"/>
          </a:p>
          <a:p>
            <a:pPr algn="r"/>
            <a:r>
              <a:rPr lang="en-US" dirty="0" smtClean="0"/>
              <a:t>By- </a:t>
            </a:r>
            <a:r>
              <a:rPr lang="en-US" dirty="0" err="1" smtClean="0"/>
              <a:t>Neha</a:t>
            </a:r>
            <a:r>
              <a:rPr lang="en-US" dirty="0" smtClean="0"/>
              <a:t> </a:t>
            </a:r>
            <a:r>
              <a:rPr lang="en-US" dirty="0" err="1" smtClean="0"/>
              <a:t>Arya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lgn="just"/>
            <a:r>
              <a:rPr lang="en-US" dirty="0" smtClean="0"/>
              <a:t>Based on these four facts, </a:t>
            </a:r>
            <a:r>
              <a:rPr lang="en-US" dirty="0" err="1" smtClean="0"/>
              <a:t>Lintner</a:t>
            </a:r>
            <a:r>
              <a:rPr lang="en-US" dirty="0" smtClean="0"/>
              <a:t> </a:t>
            </a:r>
            <a:r>
              <a:rPr lang="en-US" dirty="0"/>
              <a:t>developed a </a:t>
            </a:r>
            <a:r>
              <a:rPr lang="en-US" dirty="0" smtClean="0"/>
              <a:t>model that explains dividend payments. </a:t>
            </a:r>
          </a:p>
          <a:p>
            <a:pPr algn="just"/>
            <a:r>
              <a:rPr lang="en-US" dirty="0" smtClean="0"/>
              <a:t>Say, a firm has set a target payout ratio.</a:t>
            </a:r>
          </a:p>
          <a:p>
            <a:r>
              <a:rPr lang="en-US" dirty="0" smtClean="0"/>
              <a:t>Dividend payment in coming year </a:t>
            </a:r>
            <a:r>
              <a:rPr lang="en-US" dirty="0"/>
              <a:t>(DIV1) </a:t>
            </a:r>
            <a:r>
              <a:rPr lang="en-US" dirty="0" smtClean="0"/>
              <a:t>would be:</a:t>
            </a:r>
            <a:endParaRPr lang="en-US" dirty="0"/>
          </a:p>
          <a:p>
            <a:r>
              <a:rPr lang="en-US" dirty="0"/>
              <a:t>DIV1  </a:t>
            </a:r>
            <a:r>
              <a:rPr lang="en-US" dirty="0" smtClean="0"/>
              <a:t>= target </a:t>
            </a:r>
            <a:r>
              <a:rPr lang="en-US" dirty="0"/>
              <a:t>dividend</a:t>
            </a:r>
          </a:p>
          <a:p>
            <a:pPr>
              <a:buNone/>
            </a:pPr>
            <a:r>
              <a:rPr lang="en-US" dirty="0" smtClean="0"/>
              <a:t>              = </a:t>
            </a:r>
            <a:r>
              <a:rPr lang="en-US" dirty="0"/>
              <a:t>target ratio  </a:t>
            </a:r>
            <a:r>
              <a:rPr lang="en-US" dirty="0" smtClean="0"/>
              <a:t>* EPS1</a:t>
            </a:r>
            <a:endParaRPr lang="en-US" dirty="0"/>
          </a:p>
          <a:p>
            <a:pPr algn="just">
              <a:buNone/>
            </a:pPr>
            <a:r>
              <a:rPr lang="en-US" dirty="0" smtClean="0"/>
              <a:t>Where, </a:t>
            </a:r>
            <a:r>
              <a:rPr lang="en-US" dirty="0" smtClean="0"/>
              <a:t>EPS1 is earnings per share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pPr algn="just">
              <a:buNone/>
            </a:pPr>
            <a:r>
              <a:rPr lang="en-US" dirty="0"/>
              <a:t>D</a:t>
            </a:r>
            <a:r>
              <a:rPr lang="en-US" dirty="0" smtClean="0"/>
              <a:t>ividend </a:t>
            </a:r>
            <a:r>
              <a:rPr lang="en-US" i="1" dirty="0"/>
              <a:t>change </a:t>
            </a:r>
            <a:r>
              <a:rPr lang="en-US" dirty="0" smtClean="0"/>
              <a:t>=</a:t>
            </a:r>
            <a:r>
              <a:rPr lang="en-US" i="1" dirty="0" smtClean="0"/>
              <a:t> </a:t>
            </a:r>
            <a:r>
              <a:rPr lang="en-US" dirty="0" smtClean="0"/>
              <a:t> DIV1- </a:t>
            </a:r>
            <a:r>
              <a:rPr lang="en-US" dirty="0"/>
              <a:t>DIV0 </a:t>
            </a:r>
            <a:r>
              <a:rPr lang="en-US" dirty="0" smtClean="0"/>
              <a:t>= </a:t>
            </a:r>
            <a:r>
              <a:rPr lang="en-US" dirty="0"/>
              <a:t>target change</a:t>
            </a:r>
          </a:p>
          <a:p>
            <a:pPr algn="just">
              <a:buNone/>
            </a:pPr>
            <a:r>
              <a:rPr lang="en-US" dirty="0" smtClean="0"/>
              <a:t>                               = target </a:t>
            </a:r>
            <a:r>
              <a:rPr lang="en-US" dirty="0"/>
              <a:t>ratio </a:t>
            </a:r>
            <a:r>
              <a:rPr lang="en-US" dirty="0" smtClean="0"/>
              <a:t>* EPS1 -  DIV0</a:t>
            </a:r>
          </a:p>
          <a:p>
            <a:pPr algn="just"/>
            <a:r>
              <a:rPr lang="en-US" dirty="0" smtClean="0"/>
              <a:t>This implies that a firm that doesn’t deviate from target ratio, would necessarily have to change its dividend whenever earnings changed (to keep the ratio constant).</a:t>
            </a:r>
            <a:endParaRPr lang="en-US" dirty="0"/>
          </a:p>
          <a:p>
            <a:pPr algn="just"/>
            <a:r>
              <a:rPr lang="en-US" dirty="0" smtClean="0"/>
              <a:t>However, </a:t>
            </a:r>
            <a:r>
              <a:rPr lang="en-US" dirty="0" err="1" smtClean="0"/>
              <a:t>Lintner</a:t>
            </a:r>
            <a:r>
              <a:rPr lang="en-US" dirty="0" smtClean="0"/>
              <a:t> observed that firms are reluctant to do that to avoid fluctuations in dividend payments to shareholders.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Hence, dividend change actually conformed to the following model:</a:t>
            </a:r>
          </a:p>
          <a:p>
            <a:pPr algn="just"/>
            <a:r>
              <a:rPr lang="en-US" dirty="0"/>
              <a:t>DIV1 </a:t>
            </a:r>
            <a:r>
              <a:rPr lang="en-US" dirty="0" smtClean="0"/>
              <a:t>- DIV0 = </a:t>
            </a:r>
            <a:r>
              <a:rPr lang="en-US" dirty="0"/>
              <a:t>adjustment rate </a:t>
            </a:r>
            <a:r>
              <a:rPr lang="en-US" dirty="0" smtClean="0"/>
              <a:t>* </a:t>
            </a:r>
            <a:r>
              <a:rPr lang="en-US" dirty="0"/>
              <a:t>target change</a:t>
            </a:r>
          </a:p>
          <a:p>
            <a:pPr algn="just">
              <a:buNone/>
            </a:pPr>
            <a:r>
              <a:rPr lang="en-US" dirty="0" smtClean="0"/>
              <a:t>         = adjustment </a:t>
            </a:r>
            <a:r>
              <a:rPr lang="en-US" dirty="0"/>
              <a:t>rate  (target </a:t>
            </a:r>
            <a:r>
              <a:rPr lang="en-US" dirty="0" smtClean="0"/>
              <a:t>ratio*EPS1-DIV0</a:t>
            </a:r>
            <a:r>
              <a:rPr lang="en-US" dirty="0"/>
              <a:t>)</a:t>
            </a:r>
          </a:p>
          <a:p>
            <a:pPr algn="just"/>
            <a:r>
              <a:rPr lang="en-US" dirty="0" smtClean="0"/>
              <a:t>More conservative company would move </a:t>
            </a:r>
            <a:r>
              <a:rPr lang="en-US" dirty="0"/>
              <a:t>toward its </a:t>
            </a:r>
            <a:r>
              <a:rPr lang="en-US" dirty="0" smtClean="0"/>
              <a:t>target more slowly and</a:t>
            </a:r>
            <a:r>
              <a:rPr lang="en-US" dirty="0"/>
              <a:t>, therefore, the </a:t>
            </a:r>
            <a:r>
              <a:rPr lang="en-US" i="1" dirty="0"/>
              <a:t>lower would be its adjustment rate.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pPr algn="just"/>
            <a:r>
              <a:rPr lang="en-US" b="1" i="1" dirty="0" smtClean="0"/>
              <a:t>Conclusion</a:t>
            </a:r>
            <a:r>
              <a:rPr lang="en-US" dirty="0" smtClean="0"/>
              <a:t>:</a:t>
            </a:r>
          </a:p>
          <a:p>
            <a:pPr algn="just"/>
            <a:r>
              <a:rPr lang="en-US" dirty="0" err="1" smtClean="0"/>
              <a:t>Lintner’s</a:t>
            </a:r>
            <a:r>
              <a:rPr lang="en-US" dirty="0" smtClean="0"/>
              <a:t> model says that the dividend payment by a firm depends on (1) the firm’s current earnings and (2) on the dividend for the previous year, which itself depends on that year’s earnings and the dividend in the preceding year.</a:t>
            </a:r>
          </a:p>
          <a:p>
            <a:pPr algn="just"/>
            <a:r>
              <a:rPr lang="en-US" dirty="0" smtClean="0"/>
              <a:t>So, dividends can be described in terms of a weighted average of current and past earnings of firms.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b="1" i="1" dirty="0" smtClean="0"/>
              <a:t>Limitations</a:t>
            </a:r>
            <a:r>
              <a:rPr lang="en-US" dirty="0" smtClean="0"/>
              <a:t>:</a:t>
            </a:r>
          </a:p>
          <a:p>
            <a:pPr algn="just"/>
            <a:r>
              <a:rPr lang="en-US" dirty="0" smtClean="0"/>
              <a:t>Tests of </a:t>
            </a:r>
            <a:r>
              <a:rPr lang="en-US" dirty="0" err="1" smtClean="0"/>
              <a:t>Lintner’s</a:t>
            </a:r>
            <a:r>
              <a:rPr lang="en-US" dirty="0" smtClean="0"/>
              <a:t> model by others suggest that it provides a good but not a complete explanation of how companies decide on the dividend rate.</a:t>
            </a:r>
          </a:p>
          <a:p>
            <a:pPr algn="just"/>
            <a:r>
              <a:rPr lang="en-US" dirty="0" smtClean="0"/>
              <a:t>Firms are also expected to take future prospects and past performance into account.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Signals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Instead of the “level” of a company’s dividend, investors tend to focus on the “change” in dividend announcements. They view it as an important indicator of the sustainability of earnings.</a:t>
            </a:r>
          </a:p>
          <a:p>
            <a:pPr algn="just">
              <a:buNone/>
            </a:pPr>
            <a:endParaRPr lang="en-US" dirty="0" smtClean="0"/>
          </a:p>
          <a:p>
            <a:pPr algn="just"/>
            <a:r>
              <a:rPr lang="en-US" dirty="0" smtClean="0"/>
              <a:t>Stock repurchases may signal a firm’s confidence in the future. On the other hand, companies may repurchase shares when they have more cash than profitable investment opportunities or when they wish to increase their debt levels. Then, shareholders would be glad to receive dividend payments!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Payout/Dividend Controversy</a:t>
            </a:r>
            <a:endParaRPr lang="en-US" dirty="0"/>
          </a:p>
        </p:txBody>
      </p:sp>
      <p:sp>
        <p:nvSpPr>
          <p:cNvPr id="3" name="Content Placeholder 2"/>
          <p:cNvSpPr>
            <a:spLocks noGrp="1"/>
          </p:cNvSpPr>
          <p:nvPr>
            <p:ph idx="1"/>
          </p:nvPr>
        </p:nvSpPr>
        <p:spPr/>
        <p:txBody>
          <a:bodyPr/>
          <a:lstStyle/>
          <a:p>
            <a:pPr algn="just"/>
            <a:r>
              <a:rPr lang="en-US" dirty="0" smtClean="0"/>
              <a:t>The question here is, Does dividend payout/ amount change the stock’s value?</a:t>
            </a:r>
          </a:p>
          <a:p>
            <a:pPr algn="just"/>
            <a:r>
              <a:rPr lang="en-US" dirty="0" smtClean="0"/>
              <a:t>There are 3 opposing views in this regard:</a:t>
            </a:r>
          </a:p>
          <a:p>
            <a:pPr algn="just">
              <a:buNone/>
            </a:pPr>
            <a:r>
              <a:rPr lang="en-US" dirty="0" smtClean="0"/>
              <a:t>1.</a:t>
            </a:r>
            <a:r>
              <a:rPr lang="en-US" i="1" dirty="0" smtClean="0"/>
              <a:t>The Rightist view- </a:t>
            </a:r>
            <a:r>
              <a:rPr lang="en-US" dirty="0" smtClean="0"/>
              <a:t>Higher dividend payout increases firm’s value</a:t>
            </a:r>
          </a:p>
          <a:p>
            <a:pPr algn="just">
              <a:buNone/>
            </a:pPr>
            <a:r>
              <a:rPr lang="en-US" dirty="0" smtClean="0"/>
              <a:t>2.</a:t>
            </a:r>
            <a:r>
              <a:rPr lang="en-US" i="1" dirty="0" smtClean="0"/>
              <a:t>The Leftist view- </a:t>
            </a:r>
            <a:r>
              <a:rPr lang="en-US" dirty="0" smtClean="0"/>
              <a:t>Higher dividend payout reduces firm’s value as dividends are taxed more heavily than capital gains.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dirty="0" smtClean="0"/>
              <a:t>3.The Centrist view/ Middle-of-the-road party- Dividend policy makes no difference, i.e., it is irrelevant  (from the firm’s perspective). </a:t>
            </a:r>
          </a:p>
          <a:p>
            <a:pPr algn="just">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10000"/>
          </a:bodyPr>
          <a:lstStyle/>
          <a:p>
            <a:pPr algn="just">
              <a:buNone/>
            </a:pPr>
            <a:r>
              <a:rPr lang="en-US" b="1" i="1" dirty="0" smtClean="0"/>
              <a:t>The Rightist view</a:t>
            </a:r>
            <a:r>
              <a:rPr lang="en-US" dirty="0" smtClean="0"/>
              <a:t>: </a:t>
            </a:r>
          </a:p>
          <a:p>
            <a:pPr algn="just"/>
            <a:r>
              <a:rPr lang="en-US" dirty="0" smtClean="0"/>
              <a:t>This view on divided payouts is based on the argument that there is a group of investors who target “high-payout” stocks, either        </a:t>
            </a:r>
          </a:p>
          <a:p>
            <a:pPr algn="just">
              <a:buNone/>
            </a:pPr>
            <a:r>
              <a:rPr lang="en-US" dirty="0"/>
              <a:t> </a:t>
            </a:r>
            <a:r>
              <a:rPr lang="en-US" dirty="0" smtClean="0"/>
              <a:t>  (1) due to legal reasons (</a:t>
            </a:r>
            <a:r>
              <a:rPr lang="en-US" dirty="0" err="1" smtClean="0"/>
              <a:t>e.g</a:t>
            </a:r>
            <a:r>
              <a:rPr lang="en-US" dirty="0" smtClean="0"/>
              <a:t> some </a:t>
            </a:r>
            <a:r>
              <a:rPr lang="en-US" dirty="0"/>
              <a:t>financial institutions are legally </a:t>
            </a:r>
            <a:r>
              <a:rPr lang="en-US" dirty="0" smtClean="0"/>
              <a:t>restricted from </a:t>
            </a:r>
            <a:r>
              <a:rPr lang="en-US" dirty="0"/>
              <a:t>holding stocks lacking established dividend </a:t>
            </a:r>
            <a:r>
              <a:rPr lang="en-US" dirty="0" smtClean="0"/>
              <a:t>records), or (2) because dividends are considered spendable cash income or </a:t>
            </a:r>
          </a:p>
          <a:p>
            <a:pPr algn="just">
              <a:buNone/>
            </a:pPr>
            <a:r>
              <a:rPr lang="en-US" dirty="0"/>
              <a:t> </a:t>
            </a:r>
            <a:r>
              <a:rPr lang="en-US" dirty="0" smtClean="0"/>
              <a:t>  (3) due to the possibility of receiving a constant cash flow for expenses instead of inconveniently (in terms of transactions and other costs) selling stocks periodically from their portfolios.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pPr algn="just"/>
            <a:r>
              <a:rPr lang="en-US" dirty="0" smtClean="0"/>
              <a:t>There is another argument for why investors desire higher dividends, specially for companies with significant free cash flows and few “profitable” investment opportunities.</a:t>
            </a:r>
          </a:p>
          <a:p>
            <a:pPr algn="just"/>
            <a:r>
              <a:rPr lang="en-US" dirty="0" smtClean="0"/>
              <a:t>It says that shareholders of such firms worry that the company may not channelize available cash flows in a way so as to increase its profits.</a:t>
            </a:r>
          </a:p>
          <a:p>
            <a:pPr algn="just"/>
            <a:r>
              <a:rPr lang="en-US" dirty="0" smtClean="0"/>
              <a:t>Hence, they may demand higher dividend payments.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Dividend/Payout policy means</a:t>
            </a:r>
            <a:endParaRPr lang="en-US" dirty="0"/>
          </a:p>
        </p:txBody>
      </p:sp>
      <p:sp>
        <p:nvSpPr>
          <p:cNvPr id="3" name="Content Placeholder 2"/>
          <p:cNvSpPr>
            <a:spLocks noGrp="1"/>
          </p:cNvSpPr>
          <p:nvPr>
            <p:ph idx="1"/>
          </p:nvPr>
        </p:nvSpPr>
        <p:spPr/>
        <p:txBody>
          <a:bodyPr>
            <a:normAutofit/>
          </a:bodyPr>
          <a:lstStyle/>
          <a:p>
            <a:pPr algn="just"/>
            <a:r>
              <a:rPr lang="en-US" dirty="0" smtClean="0"/>
              <a:t>In addition to the regular budgeting and financing decisions, firms also face the decision of making dividend payments to its shareholders from time-to-time.</a:t>
            </a:r>
          </a:p>
          <a:p>
            <a:pPr algn="just"/>
            <a:r>
              <a:rPr lang="en-US" dirty="0" smtClean="0"/>
              <a:t>This is known as the Payout/Dividend policy of the firm.</a:t>
            </a:r>
          </a:p>
          <a:p>
            <a:pPr algn="just"/>
            <a:r>
              <a:rPr lang="en-US" dirty="0" smtClean="0"/>
              <a:t>It shows the trade-off between retained earnings and payment of cash and issuing new shares.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en-US" b="1" i="1" dirty="0" smtClean="0"/>
              <a:t>The Leftist view</a:t>
            </a:r>
            <a:r>
              <a:rPr lang="en-US" dirty="0" smtClean="0"/>
              <a:t>:</a:t>
            </a:r>
          </a:p>
          <a:p>
            <a:pPr algn="just"/>
            <a:r>
              <a:rPr lang="en-US" dirty="0" smtClean="0"/>
              <a:t>This view states that if dividends are taxed more heavily than capital gains, firms should pay as low dividends as possible. </a:t>
            </a:r>
          </a:p>
          <a:p>
            <a:pPr algn="just"/>
            <a:r>
              <a:rPr lang="en-US" dirty="0" smtClean="0"/>
              <a:t>The available cash should either be retained by firms or used to buyback some of its outstanding shares in the market.</a:t>
            </a:r>
          </a:p>
          <a:p>
            <a:pPr algn="just"/>
            <a:r>
              <a:rPr lang="en-US" dirty="0" smtClean="0"/>
              <a:t>In this way, dividends can be turned into capital gains for investors since they pay </a:t>
            </a:r>
          </a:p>
          <a:p>
            <a:pPr algn="just"/>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dirty="0" smtClean="0"/>
              <a:t>     relatively lower taxes on them.</a:t>
            </a:r>
          </a:p>
          <a:p>
            <a:pPr algn="just"/>
            <a:r>
              <a:rPr lang="en-US" dirty="0" smtClean="0"/>
              <a:t>In this case, investors should obviously pay more for the more desirable, low-dividend paying stocks.</a:t>
            </a:r>
          </a:p>
          <a:p>
            <a:pPr algn="just"/>
            <a:r>
              <a:rPr lang="en-US" dirty="0" smtClean="0"/>
              <a:t>It can be said that the leftists advocate Zero Payouts, whenever capital gains have a tax advantage over dividend payouts. But this is an extreme view not supported by all leftists!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Say a company decided on zero dividend payouts and alongside, it goes for periodic share repurchases in order to give cash to its shareholders.</a:t>
            </a:r>
          </a:p>
          <a:p>
            <a:pPr algn="just"/>
            <a:r>
              <a:rPr lang="en-US" dirty="0" smtClean="0"/>
              <a:t>Such regular share repurchases will naturally be recognized by the tax authorities for their actual purpose, </a:t>
            </a:r>
            <a:r>
              <a:rPr lang="en-US" dirty="0" err="1" smtClean="0"/>
              <a:t>i.e</a:t>
            </a:r>
            <a:r>
              <a:rPr lang="en-US" dirty="0" smtClean="0"/>
              <a:t> tax evasion!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b="1" i="1" dirty="0" smtClean="0"/>
              <a:t>The Middle-of-the-road view</a:t>
            </a:r>
            <a:r>
              <a:rPr lang="en-US" dirty="0" smtClean="0"/>
              <a:t>:</a:t>
            </a:r>
          </a:p>
          <a:p>
            <a:pPr algn="just"/>
            <a:r>
              <a:rPr lang="en-US" dirty="0" smtClean="0"/>
              <a:t>This view was introduced in 1961 y Modigliani and Miller (MM’s view).</a:t>
            </a:r>
          </a:p>
          <a:p>
            <a:pPr algn="just"/>
            <a:r>
              <a:rPr lang="en-US" dirty="0" smtClean="0"/>
              <a:t>It states that dividend/payout policy is irrelevant in perfect capital markets (</a:t>
            </a:r>
            <a:r>
              <a:rPr lang="en-US" dirty="0" err="1" smtClean="0"/>
              <a:t>i.e</a:t>
            </a:r>
            <a:r>
              <a:rPr lang="en-US" dirty="0" smtClean="0"/>
              <a:t> no taxes, transaction costs or other market imperfections).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i="1" dirty="0" smtClean="0"/>
              <a:t>Proof/Argument</a:t>
            </a:r>
            <a:r>
              <a:rPr lang="en-US" dirty="0" smtClean="0"/>
              <a:t>:</a:t>
            </a:r>
          </a:p>
          <a:p>
            <a:pPr algn="just"/>
            <a:r>
              <a:rPr lang="en-US" dirty="0" smtClean="0"/>
              <a:t>Say, a firm has made its investment and financing decisions. For an identified investment project it has decided on the amount of borrowing needed. </a:t>
            </a:r>
          </a:p>
          <a:p>
            <a:pPr algn="just"/>
            <a:r>
              <a:rPr lang="en-US" dirty="0" smtClean="0"/>
              <a:t>Remaining funds are to be managed via retained earnings. So, any surplus money is to be paid out as dividends.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Say, the firm now decides to pay higher dividends without changing its investment or borrowing policy. </a:t>
            </a:r>
          </a:p>
          <a:p>
            <a:pPr algn="just"/>
            <a:r>
              <a:rPr lang="en-US" dirty="0" smtClean="0"/>
              <a:t>So, the extra money required can only come through issue and sale of new shares.</a:t>
            </a:r>
          </a:p>
          <a:p>
            <a:pPr algn="just"/>
            <a:r>
              <a:rPr lang="en-US" dirty="0" smtClean="0"/>
              <a:t>To induce the new investors to buy these new issues, there has to be a “transfer of value” from old to new shareholders (since the firm’s market value remains unchanged).</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The newly issued shares have value less than those issued before the dividend change.</a:t>
            </a:r>
          </a:p>
          <a:p>
            <a:pPr algn="just"/>
            <a:r>
              <a:rPr lang="en-US" dirty="0" smtClean="0"/>
              <a:t>As for the old shareholders, they incur a reduction in their share value </a:t>
            </a:r>
            <a:r>
              <a:rPr lang="en-US" dirty="0" err="1" smtClean="0"/>
              <a:t>i.e</a:t>
            </a:r>
            <a:r>
              <a:rPr lang="en-US" dirty="0" smtClean="0"/>
              <a:t>, a capital loss. However, this loss is just offset by the extra dividend they receive post the dividend change/increase.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assumption of perfect capital market by MM, implies that the old shareholders can raise cash by selling shares in addition to receiving dividend payments. So, they have an alternative for dividend/cash receipt.</a:t>
            </a:r>
          </a:p>
          <a:p>
            <a:r>
              <a:rPr lang="en-US" dirty="0" smtClean="0"/>
              <a:t>Hence, they can either ask the firm to increase dividend payout or sell some of their shares for getting cash.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algn="just"/>
            <a:r>
              <a:rPr lang="en-US" dirty="0" smtClean="0"/>
              <a:t>In either case, there is going to b a “transfer of value” from the old to new shareholders.</a:t>
            </a:r>
          </a:p>
          <a:p>
            <a:pPr algn="just"/>
            <a:r>
              <a:rPr lang="en-US" dirty="0" smtClean="0"/>
              <a:t>MM’s final argument was that, since investors don’t rely solely on dividend payments to get cash, they will not be willing to pay higher prices for the shares of the firms offering higher dividend payments. Hence, dividend policy would be irrelevant to a firm’s investment and financing decisions.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End..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r>
              <a:rPr lang="en-US" dirty="0" smtClean="0"/>
              <a:t>Firms can return cash to their shareholders by paying a dividend or by repurchasing its shares (share repurchase/stock buyback – discussed in one of the lectures earlier).</a:t>
            </a:r>
          </a:p>
          <a:p>
            <a:r>
              <a:rPr lang="en-US" dirty="0" smtClean="0"/>
              <a:t>The key questions regarding dividend payouts are:</a:t>
            </a:r>
          </a:p>
          <a:p>
            <a:r>
              <a:rPr lang="en-US" dirty="0" smtClean="0"/>
              <a:t>1. How do managers decide on the amount and form of the payout?</a:t>
            </a:r>
          </a:p>
          <a:p>
            <a:r>
              <a:rPr lang="en-US" dirty="0" smtClean="0"/>
              <a:t>2. How does payout policy affect company value?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dividends paid?</a:t>
            </a:r>
            <a:endParaRPr lang="en-US" dirty="0"/>
          </a:p>
        </p:txBody>
      </p:sp>
      <p:sp>
        <p:nvSpPr>
          <p:cNvPr id="3" name="Content Placeholder 2"/>
          <p:cNvSpPr>
            <a:spLocks noGrp="1"/>
          </p:cNvSpPr>
          <p:nvPr>
            <p:ph idx="1"/>
          </p:nvPr>
        </p:nvSpPr>
        <p:spPr/>
        <p:txBody>
          <a:bodyPr>
            <a:normAutofit/>
          </a:bodyPr>
          <a:lstStyle/>
          <a:p>
            <a:pPr algn="just"/>
            <a:r>
              <a:rPr lang="en-US" dirty="0" smtClean="0"/>
              <a:t>A company’s Board of Directors decide the dividends to be paid by it to its shareholders.</a:t>
            </a:r>
          </a:p>
          <a:p>
            <a:pPr algn="just"/>
            <a:r>
              <a:rPr lang="en-US" dirty="0" smtClean="0"/>
              <a:t>A dividend announcement states that dividend payments will be made to all stockholders who are registered on a “Record date”.</a:t>
            </a:r>
          </a:p>
          <a:p>
            <a:pPr algn="just"/>
            <a:r>
              <a:rPr lang="en-US" dirty="0" smtClean="0"/>
              <a:t>Stocks are traded with dividend until  2 business days before the record date.</a:t>
            </a:r>
          </a:p>
          <a:p>
            <a:pPr algn="just"/>
            <a:r>
              <a:rPr lang="en-US" dirty="0" smtClean="0"/>
              <a:t>After the record date they trade “ex dividend”.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Most firms pay regular cash dividends periodically but at times, a one-off or special dividend may be paid as well. </a:t>
            </a:r>
          </a:p>
          <a:p>
            <a:pPr algn="just"/>
            <a:r>
              <a:rPr lang="en-US" dirty="0" smtClean="0"/>
              <a:t>It is also to be noted that “stock dividends” are also announced by companies at times, instead of cash dividends. </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repurchase</a:t>
            </a:r>
            <a:endParaRPr lang="en-US" dirty="0"/>
          </a:p>
        </p:txBody>
      </p:sp>
      <p:sp>
        <p:nvSpPr>
          <p:cNvPr id="3" name="Content Placeholder 2"/>
          <p:cNvSpPr>
            <a:spLocks noGrp="1"/>
          </p:cNvSpPr>
          <p:nvPr>
            <p:ph idx="1"/>
          </p:nvPr>
        </p:nvSpPr>
        <p:spPr/>
        <p:txBody>
          <a:bodyPr/>
          <a:lstStyle/>
          <a:p>
            <a:r>
              <a:rPr lang="en-US" dirty="0" smtClean="0"/>
              <a:t>A company may repurchase its own stock from the market instead of paying cash dividends to its shareholders. </a:t>
            </a:r>
          </a:p>
          <a:p>
            <a:r>
              <a:rPr lang="en-US" dirty="0" smtClean="0"/>
              <a:t>The repurchased stock may either be kept in the company’s treasury or resold when the company needs funds.</a:t>
            </a:r>
          </a:p>
          <a:p>
            <a:r>
              <a:rPr lang="en-US" dirty="0" smtClean="0"/>
              <a:t>Share repurchase can be carried in many ways: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1. Company can announce its plan to buy its stock in open market via a Dutch auction (stating multiple prices it is willing to buyback stock and inviting offers from shareholders). </a:t>
            </a:r>
          </a:p>
          <a:p>
            <a:pPr algn="just"/>
            <a:r>
              <a:rPr lang="en-US" dirty="0" smtClean="0"/>
              <a:t>2. Company can offer to buy a fixed number of shares at a set price (that is generally 20% higher than current market value)</a:t>
            </a:r>
          </a:p>
          <a:p>
            <a:pPr algn="just"/>
            <a:r>
              <a:rPr lang="en-US" dirty="0" smtClean="0"/>
              <a:t>3. Direct negotiation with a major shareholder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If say, a </a:t>
            </a:r>
            <a:r>
              <a:rPr lang="en-US" dirty="0"/>
              <a:t>company has accumulated large amounts of unwanted cash </a:t>
            </a:r>
            <a:r>
              <a:rPr lang="en-US" dirty="0" smtClean="0"/>
              <a:t>or wishes </a:t>
            </a:r>
            <a:r>
              <a:rPr lang="en-US" dirty="0"/>
              <a:t>to change its capital structure by replacing equity with debt. It will </a:t>
            </a:r>
            <a:r>
              <a:rPr lang="en-US" dirty="0" smtClean="0"/>
              <a:t>usually do </a:t>
            </a:r>
            <a:r>
              <a:rPr lang="en-US" dirty="0"/>
              <a:t>so by repurchasing stock rather than by paying out large dividends</a:t>
            </a:r>
            <a:r>
              <a:rPr lang="en-US" dirty="0" smtClean="0"/>
              <a:t>.</a:t>
            </a:r>
          </a:p>
          <a:p>
            <a:pPr algn="just"/>
            <a:r>
              <a:rPr lang="en-US" dirty="0" smtClean="0"/>
              <a:t>So, clearly dividends and stock repurchases have different uses; with repurchases being more volatile with respect of business cycles.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are dividend payments determined?</a:t>
            </a:r>
            <a:endParaRPr lang="en-US" dirty="0"/>
          </a:p>
        </p:txBody>
      </p:sp>
      <p:sp>
        <p:nvSpPr>
          <p:cNvPr id="3" name="Content Placeholder 2"/>
          <p:cNvSpPr>
            <a:spLocks noGrp="1"/>
          </p:cNvSpPr>
          <p:nvPr>
            <p:ph idx="1"/>
          </p:nvPr>
        </p:nvSpPr>
        <p:spPr/>
        <p:txBody>
          <a:bodyPr>
            <a:noAutofit/>
          </a:bodyPr>
          <a:lstStyle/>
          <a:p>
            <a:pPr algn="just">
              <a:buNone/>
            </a:pPr>
            <a:r>
              <a:rPr lang="en-US" sz="2000" b="1" u="sng" dirty="0" err="1" smtClean="0"/>
              <a:t>Lintner’s</a:t>
            </a:r>
            <a:r>
              <a:rPr lang="en-US" sz="2000" b="1" u="sng" dirty="0" smtClean="0"/>
              <a:t> Model:</a:t>
            </a:r>
          </a:p>
          <a:p>
            <a:pPr algn="just"/>
            <a:r>
              <a:rPr lang="en-US" sz="2000" dirty="0" err="1" smtClean="0"/>
              <a:t>Lintner</a:t>
            </a:r>
            <a:r>
              <a:rPr lang="en-US" sz="2000" dirty="0" smtClean="0"/>
              <a:t> presented four “stylized facts” to answer this question:</a:t>
            </a:r>
          </a:p>
          <a:p>
            <a:pPr algn="just"/>
            <a:r>
              <a:rPr lang="en-US" sz="2000" dirty="0" smtClean="0"/>
              <a:t>1. </a:t>
            </a:r>
            <a:r>
              <a:rPr lang="en-US" sz="2000" dirty="0"/>
              <a:t>Firms have long-run target dividend payout ratios. Mature companies </a:t>
            </a:r>
            <a:r>
              <a:rPr lang="en-US" sz="2000" dirty="0" smtClean="0"/>
              <a:t>with stable </a:t>
            </a:r>
            <a:r>
              <a:rPr lang="en-US" sz="2000" dirty="0"/>
              <a:t>earnings generally pay out a high proportion of earnings; </a:t>
            </a:r>
            <a:r>
              <a:rPr lang="en-US" sz="2000" dirty="0" smtClean="0"/>
              <a:t>growing companies </a:t>
            </a:r>
            <a:r>
              <a:rPr lang="en-US" sz="2000" dirty="0"/>
              <a:t>have low payouts (if </a:t>
            </a:r>
            <a:r>
              <a:rPr lang="en-US" sz="2000" dirty="0" smtClean="0"/>
              <a:t>any, at </a:t>
            </a:r>
            <a:r>
              <a:rPr lang="en-US" sz="2000" dirty="0"/>
              <a:t>all).</a:t>
            </a:r>
          </a:p>
          <a:p>
            <a:pPr algn="just"/>
            <a:r>
              <a:rPr lang="en-US" sz="2000" dirty="0"/>
              <a:t>2. Managers focus more on dividend changes than on absolute levels. </a:t>
            </a:r>
            <a:endParaRPr lang="en-US" sz="2000" dirty="0" smtClean="0"/>
          </a:p>
          <a:p>
            <a:pPr algn="just"/>
            <a:r>
              <a:rPr lang="en-US" sz="2000" dirty="0" smtClean="0"/>
              <a:t>3</a:t>
            </a:r>
            <a:r>
              <a:rPr lang="en-US" sz="2000" dirty="0"/>
              <a:t>. Dividend changes follow shifts in long-run, sustainable earnings. </a:t>
            </a:r>
            <a:r>
              <a:rPr lang="en-US" sz="2000" dirty="0" smtClean="0"/>
              <a:t>Managers “smooth</a:t>
            </a:r>
            <a:r>
              <a:rPr lang="en-US" sz="2000" dirty="0"/>
              <a:t>” dividends. Transitory earnings changes are unlikely to </a:t>
            </a:r>
            <a:r>
              <a:rPr lang="en-US" sz="2000" dirty="0" smtClean="0"/>
              <a:t>affect dividend </a:t>
            </a:r>
            <a:r>
              <a:rPr lang="en-US" sz="2000" dirty="0"/>
              <a:t>payouts</a:t>
            </a:r>
            <a:r>
              <a:rPr lang="en-US" sz="2000" dirty="0" smtClean="0"/>
              <a:t>.</a:t>
            </a:r>
          </a:p>
          <a:p>
            <a:r>
              <a:rPr lang="en-US" sz="2000" dirty="0"/>
              <a:t>4. Managers are reluctant to make dividend changes that might have to </a:t>
            </a:r>
            <a:r>
              <a:rPr lang="en-US" sz="2000" dirty="0" smtClean="0"/>
              <a:t>be reversed (specially about reducing dividend payments).</a:t>
            </a:r>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225</TotalTime>
  <Words>1684</Words>
  <Application>Microsoft Office PowerPoint</Application>
  <PresentationFormat>On-screen Show (4:3)</PresentationFormat>
  <Paragraphs>97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Apex</vt:lpstr>
      <vt:lpstr>Payout Policy</vt:lpstr>
      <vt:lpstr>What Dividend/Payout policy means</vt:lpstr>
      <vt:lpstr>Slide 3</vt:lpstr>
      <vt:lpstr>How are dividends paid?</vt:lpstr>
      <vt:lpstr>Slide 5</vt:lpstr>
      <vt:lpstr>Share repurchase</vt:lpstr>
      <vt:lpstr>Slide 7</vt:lpstr>
      <vt:lpstr>Slide 8</vt:lpstr>
      <vt:lpstr>How are dividend payments determined?</vt:lpstr>
      <vt:lpstr>Slide 10</vt:lpstr>
      <vt:lpstr>Slide 11</vt:lpstr>
      <vt:lpstr>Slide 12</vt:lpstr>
      <vt:lpstr>Slide 13</vt:lpstr>
      <vt:lpstr>Slide 14</vt:lpstr>
      <vt:lpstr>Signals</vt:lpstr>
      <vt:lpstr>The Payout/Dividend Controversy</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Payout Policy</dc:title>
  <dc:creator>NEHA</dc:creator>
  <cp:lastModifiedBy>NEHA</cp:lastModifiedBy>
  <cp:revision>20</cp:revision>
  <dcterms:created xsi:type="dcterms:W3CDTF">2020-04-13T04:56:08Z</dcterms:created>
  <dcterms:modified xsi:type="dcterms:W3CDTF">2020-04-13T08:41:26Z</dcterms:modified>
</cp:coreProperties>
</file>