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62" r:id="rId5"/>
    <p:sldId id="263"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4D091D-F32A-4F7F-9A48-55EC39A5EBE4}" type="datetimeFigureOut">
              <a:rPr lang="en-US" smtClean="0"/>
              <a:t>4/1/2020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891D06-9932-4CD1-B076-73CA886EA92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891D06-9932-4CD1-B076-73CA886EA921}" type="slidenum">
              <a:rPr lang="en-US" smtClean="0"/>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AFEBF61-6F42-4816-88D8-37147146D951}" type="datetimeFigureOut">
              <a:rPr lang="en-US" smtClean="0"/>
              <a:pPr/>
              <a:t>4/1/2020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3E343BDB-8568-40C0-BE1F-2D87D2A47570}"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EBF61-6F42-4816-88D8-37147146D951}"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EBF61-6F42-4816-88D8-37147146D951}"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AFEBF61-6F42-4816-88D8-37147146D951}"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AFEBF61-6F42-4816-88D8-37147146D951}"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3E343BDB-8568-40C0-BE1F-2D87D2A475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EBF61-6F42-4816-88D8-37147146D951}"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AFEBF61-6F42-4816-88D8-37147146D951}" type="datetimeFigureOut">
              <a:rPr lang="en-US" smtClean="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AFEBF61-6F42-4816-88D8-37147146D951}" type="datetimeFigureOut">
              <a:rPr lang="en-US" smtClean="0"/>
              <a:pPr/>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FEBF61-6F42-4816-88D8-37147146D951}" type="datetimeFigureOut">
              <a:rPr lang="en-US" smtClean="0"/>
              <a:pPr/>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AFEBF61-6F42-4816-88D8-37147146D951}"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AFEBF61-6F42-4816-88D8-37147146D951}"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43BDB-8568-40C0-BE1F-2D87D2A475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AFEBF61-6F42-4816-88D8-37147146D951}" type="datetimeFigureOut">
              <a:rPr lang="en-US" smtClean="0"/>
              <a:pPr/>
              <a:t>4/1/2020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E343BDB-8568-40C0-BE1F-2D87D2A4757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Overview  of Corporate Financing</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Financial Economics: Corporate Finance</a:t>
            </a:r>
          </a:p>
          <a:p>
            <a:r>
              <a:rPr lang="en-US" dirty="0" smtClean="0"/>
              <a:t>Course: BA(H) Economics, </a:t>
            </a:r>
            <a:r>
              <a:rPr lang="en-US" dirty="0" err="1" smtClean="0"/>
              <a:t>Sem</a:t>
            </a:r>
            <a:r>
              <a:rPr lang="en-US" dirty="0" smtClean="0"/>
              <a:t> 6</a:t>
            </a:r>
            <a:endParaRPr lang="en-US" dirty="0" smtClean="0"/>
          </a:p>
          <a:p>
            <a:pPr algn="r"/>
            <a:endParaRPr lang="en-US" dirty="0" smtClean="0"/>
          </a:p>
          <a:p>
            <a:pPr algn="r"/>
            <a:r>
              <a:rPr lang="en-US" dirty="0" smtClean="0"/>
              <a:t>For </a:t>
            </a:r>
            <a:r>
              <a:rPr lang="en-US" dirty="0" err="1" smtClean="0"/>
              <a:t>Hansraj</a:t>
            </a:r>
            <a:r>
              <a:rPr lang="en-US" dirty="0" smtClean="0"/>
              <a:t> College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85000" lnSpcReduction="10000"/>
          </a:bodyPr>
          <a:lstStyle/>
          <a:p>
            <a:pPr algn="just"/>
            <a:r>
              <a:rPr lang="en-US" dirty="0"/>
              <a:t>In the case of bankruptcy of the firm, however, the cash-flow and control rights of shareholders are highly restricted and may be eliminated completely. </a:t>
            </a:r>
            <a:endParaRPr lang="en-US" dirty="0" smtClean="0"/>
          </a:p>
          <a:p>
            <a:pPr algn="just"/>
            <a:r>
              <a:rPr lang="en-US" dirty="0" smtClean="0"/>
              <a:t>In </a:t>
            </a:r>
            <a:r>
              <a:rPr lang="en-US" dirty="0"/>
              <a:t>absence of a rescue/reorganization plan the bank will become the new owner of the firm and thus acquire the cash-flow and control rights of ownership.</a:t>
            </a:r>
          </a:p>
          <a:p>
            <a:pPr algn="just"/>
            <a:r>
              <a:rPr lang="en-US" dirty="0"/>
              <a:t>The common stockholders in widely held corporations still have the </a:t>
            </a:r>
            <a:r>
              <a:rPr lang="en-US" dirty="0" smtClean="0"/>
              <a:t>residual rights </a:t>
            </a:r>
            <a:r>
              <a:rPr lang="en-US" dirty="0"/>
              <a:t>over the cash flows and have the ultimate right of control over the </a:t>
            </a:r>
            <a:r>
              <a:rPr lang="en-US" dirty="0" smtClean="0"/>
              <a:t>company’s affairs</a:t>
            </a:r>
            <a:r>
              <a:rPr lang="en-US" dirty="0"/>
              <a:t>. </a:t>
            </a:r>
            <a:endParaRPr lang="en-US" dirty="0" smtClean="0"/>
          </a:p>
          <a:p>
            <a:pPr algn="just"/>
            <a:r>
              <a:rPr lang="en-US" dirty="0" smtClean="0"/>
              <a:t>In </a:t>
            </a:r>
            <a:r>
              <a:rPr lang="en-US" dirty="0"/>
              <a:t>practice, however, their control is limited to an entitlement to vote, </a:t>
            </a:r>
            <a:r>
              <a:rPr lang="en-US" dirty="0" smtClean="0"/>
              <a:t>either in </a:t>
            </a:r>
            <a:r>
              <a:rPr lang="en-US" dirty="0"/>
              <a:t>person or by proxy, on appointments to the </a:t>
            </a:r>
            <a:r>
              <a:rPr lang="en-US" i="1" dirty="0"/>
              <a:t>board of directors</a:t>
            </a:r>
            <a:r>
              <a:rPr lang="en-US" dirty="0"/>
              <a:t>, and on other </a:t>
            </a:r>
            <a:r>
              <a:rPr lang="en-US" dirty="0" smtClean="0"/>
              <a:t>crucial matters </a:t>
            </a:r>
            <a:r>
              <a:rPr lang="en-US" dirty="0"/>
              <a:t>such as the decision to merge.</a:t>
            </a:r>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Voting Procedures: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gn="just"/>
            <a:r>
              <a:rPr lang="en-US" dirty="0"/>
              <a:t>Depending upon the specifications in a company's articles of incorporations, there can be a majority voting system or a cumulative voting system.</a:t>
            </a:r>
          </a:p>
          <a:p>
            <a:pPr algn="just"/>
            <a:r>
              <a:rPr lang="en-US" dirty="0"/>
              <a:t>In majority voting system, each director is voted upon separately and stockholders can cast one vote for each share that they own.  </a:t>
            </a:r>
          </a:p>
          <a:p>
            <a:pPr algn="just"/>
            <a:r>
              <a:rPr lang="en-US" dirty="0"/>
              <a:t>In cumulative voting system, the directors are voted upon jointly and stockholders can allot all their votes to just one candidates, if they like.</a:t>
            </a: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678363"/>
          </a:xfrm>
        </p:spPr>
        <p:txBody>
          <a:bodyPr>
            <a:normAutofit fontScale="70000" lnSpcReduction="20000"/>
          </a:bodyPr>
          <a:lstStyle/>
          <a:p>
            <a:pPr algn="just"/>
            <a:r>
              <a:rPr lang="en-US" dirty="0"/>
              <a:t>Most of the issues are decided by a simple majority of votes cast. However, some decisions (specified in the company's charter, require a supermajority of vote (</a:t>
            </a:r>
            <a:r>
              <a:rPr lang="en-US" dirty="0" err="1"/>
              <a:t>e.g</a:t>
            </a:r>
            <a:r>
              <a:rPr lang="en-US" dirty="0"/>
              <a:t> to approve a merger). </a:t>
            </a:r>
          </a:p>
          <a:p>
            <a:pPr algn="just"/>
            <a:r>
              <a:rPr lang="en-US" dirty="0"/>
              <a:t>Sometimes, a company may have two classes of stock outstanding, differing only in their right to vote. </a:t>
            </a:r>
          </a:p>
          <a:p>
            <a:pPr algn="just"/>
            <a:r>
              <a:rPr lang="en-US" dirty="0"/>
              <a:t>Say, if a company needs fresh equity capital but its existing shareholders do not wish to give up their control of the firm. In this case, the existing shares could be labeled "class A" and then "class B" shares with limited voting privileges could be issued to outsiders.</a:t>
            </a:r>
          </a:p>
          <a:p>
            <a:pPr algn="just"/>
            <a:r>
              <a:rPr lang="en-US" dirty="0"/>
              <a:t>Shareholders of both classes have same cash-flow rights (identical claims to the company's assets, earnings, and dividends) but different control rights. Say, each A share could have 5 votes while B shares only 1. </a:t>
            </a:r>
            <a:endParaRPr lang="en-US" dirty="0" smtClean="0"/>
          </a:p>
          <a:p>
            <a:pPr algn="just"/>
            <a:r>
              <a:rPr lang="en-US" dirty="0" smtClean="0"/>
              <a:t>The </a:t>
            </a:r>
            <a:r>
              <a:rPr lang="en-US" dirty="0"/>
              <a:t>class A shares capture the </a:t>
            </a:r>
            <a:r>
              <a:rPr lang="en-US" i="1" dirty="0"/>
              <a:t>private benefits</a:t>
            </a:r>
            <a:r>
              <a:rPr lang="en-US" dirty="0"/>
              <a:t> available to their shareholders compared to class B shares</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PREFERRED STOCK</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Preferred stock issues </a:t>
            </a:r>
            <a:r>
              <a:rPr lang="en-US" dirty="0" smtClean="0"/>
              <a:t>can be a useful method in financing in special situations like mergers and others. </a:t>
            </a:r>
          </a:p>
          <a:p>
            <a:pPr algn="just"/>
            <a:r>
              <a:rPr lang="en-US" dirty="0" smtClean="0"/>
              <a:t>They generally form a smaller part of a company's equity, which is largely dominated by common stock.</a:t>
            </a:r>
          </a:p>
          <a:p>
            <a:pPr algn="just"/>
            <a:r>
              <a:rPr lang="en-US" dirty="0" smtClean="0"/>
              <a:t>Preferred stock offers a series of fixed payments to the investors. </a:t>
            </a:r>
          </a:p>
          <a:p>
            <a:pPr algn="just"/>
            <a:r>
              <a:rPr lang="en-US" dirty="0" smtClean="0"/>
              <a:t>Most issues of preferred are known as </a:t>
            </a:r>
            <a:r>
              <a:rPr lang="en-US" i="1" dirty="0" smtClean="0"/>
              <a:t>cumulative preferred stock</a:t>
            </a:r>
            <a:r>
              <a:rPr lang="en-US" dirty="0" smtClean="0"/>
              <a:t>, meaning that the firm must pay </a:t>
            </a:r>
            <a:r>
              <a:rPr lang="en-US" i="1" dirty="0" smtClean="0"/>
              <a:t>all </a:t>
            </a:r>
            <a:r>
              <a:rPr lang="en-US" dirty="0" smtClean="0"/>
              <a:t>past preferred dividends before common stockholders get any money</a:t>
            </a:r>
            <a:r>
              <a:rPr lang="en-US" dirty="0" smtClean="0"/>
              <a:t>.</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Preferred stockholders generally gain some voting rights, if the company misses a </a:t>
            </a:r>
            <a:r>
              <a:rPr lang="en-US" dirty="0" smtClean="0"/>
              <a:t>preferred dividend</a:t>
            </a:r>
            <a:r>
              <a:rPr lang="en-US" dirty="0" smtClean="0"/>
              <a:t>, so that the common stockholders are obliged to share control of the company with </a:t>
            </a:r>
            <a:r>
              <a:rPr lang="en-US" dirty="0" smtClean="0"/>
              <a:t>the preferred </a:t>
            </a:r>
            <a:r>
              <a:rPr lang="en-US" dirty="0" smtClean="0"/>
              <a:t>holders. </a:t>
            </a:r>
          </a:p>
          <a:p>
            <a:pPr algn="just"/>
            <a:r>
              <a:rPr lang="en-US" dirty="0" smtClean="0"/>
              <a:t>In addition, failure to pay the preferred dividend tends to damage the reputation of the company with investors, so management is careful about such defaults</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a:t>
            </a:r>
            <a:endParaRPr lang="en-US" dirty="0"/>
          </a:p>
        </p:txBody>
      </p:sp>
      <p:sp>
        <p:nvSpPr>
          <p:cNvPr id="3" name="Content Placeholder 2"/>
          <p:cNvSpPr>
            <a:spLocks noGrp="1"/>
          </p:cNvSpPr>
          <p:nvPr>
            <p:ph idx="1"/>
          </p:nvPr>
        </p:nvSpPr>
        <p:spPr/>
        <p:txBody>
          <a:bodyPr>
            <a:noAutofit/>
          </a:bodyPr>
          <a:lstStyle/>
          <a:p>
            <a:pPr algn="just"/>
            <a:r>
              <a:rPr lang="en-US" sz="2400" dirty="0" smtClean="0"/>
              <a:t>As discussed, one way in which firms raise </a:t>
            </a:r>
            <a:r>
              <a:rPr lang="en-US" sz="2400" dirty="0" smtClean="0"/>
              <a:t>capital is </a:t>
            </a:r>
            <a:r>
              <a:rPr lang="en-US" sz="2400" dirty="0" smtClean="0"/>
              <a:t>by issue of equity in the financial markets.</a:t>
            </a:r>
          </a:p>
          <a:p>
            <a:pPr algn="just"/>
            <a:r>
              <a:rPr lang="en-US" sz="2400" dirty="0" smtClean="0"/>
              <a:t>In borrowing money, they  are obliged to make periodic interest payments and to repay the principal. However, this liability is limited.</a:t>
            </a:r>
          </a:p>
          <a:p>
            <a:pPr algn="just"/>
            <a:r>
              <a:rPr lang="en-US" sz="2400" dirty="0" smtClean="0"/>
              <a:t>The company's stockholders have the right to default on the debt. They may choose to do by surrendering the company's assets to its lenders, in case of the value of assets being lower than the amount of the company's debt</a:t>
            </a:r>
            <a:r>
              <a:rPr lang="en-US" sz="2400" dirty="0" smtClean="0"/>
              <a:t>.</a:t>
            </a:r>
            <a:endParaRPr lang="en-US"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n-US" dirty="0" smtClean="0"/>
              <a:t>The company's interest payments are deducted from before-tax income, whereas dividends on common and preferred stock are paid from after-tax income. Hence, a tax subsidy is usually provided on the use of debt as a source of funding</a:t>
            </a:r>
            <a:r>
              <a:rPr lang="en-US" dirty="0" smtClean="0"/>
              <a:t>.</a:t>
            </a:r>
          </a:p>
          <a:p>
            <a:pPr algn="just"/>
            <a:r>
              <a:rPr lang="en-US" dirty="0" smtClean="0"/>
              <a:t>The choices that the company faces are:</a:t>
            </a:r>
          </a:p>
          <a:p>
            <a:pPr algn="just">
              <a:buNone/>
            </a:pPr>
            <a:r>
              <a:rPr lang="en-US" dirty="0" smtClean="0"/>
              <a:t>1. Should the company borrow short-tem or long-term?</a:t>
            </a:r>
          </a:p>
          <a:p>
            <a:pPr algn="just">
              <a:buNone/>
            </a:pPr>
            <a:r>
              <a:rPr lang="en-US" dirty="0" smtClean="0"/>
              <a:t>2. Should the debt be fixed or floating rate?</a:t>
            </a:r>
          </a:p>
          <a:p>
            <a:pPr algn="just">
              <a:buNone/>
            </a:pPr>
            <a:r>
              <a:rPr lang="en-US" dirty="0" smtClean="0"/>
              <a:t>3. Which currency should it borrow?</a:t>
            </a:r>
          </a:p>
          <a:p>
            <a:pPr algn="just"/>
            <a:endParaRPr lang="en-US" dirty="0" smtClean="0"/>
          </a:p>
          <a:p>
            <a:pPr algn="just"/>
            <a:endParaRPr lang="en-US" dirty="0" smtClean="0"/>
          </a:p>
          <a:p>
            <a:pPr algn="just"/>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buNone/>
            </a:pPr>
            <a:r>
              <a:rPr lang="en-US" dirty="0" smtClean="0"/>
              <a:t>4. What promises should the it make to the lender? In addition to a collateral, the firm provides assurances to the lender of using the money well without taking unreasonable risks.</a:t>
            </a:r>
          </a:p>
          <a:p>
            <a:pPr algn="just">
              <a:buNone/>
            </a:pPr>
            <a:r>
              <a:rPr lang="en-US" dirty="0" smtClean="0"/>
              <a:t>5. Should it issue straight or convertible bonds? A "</a:t>
            </a:r>
            <a:r>
              <a:rPr lang="en-US" i="1" dirty="0" smtClean="0"/>
              <a:t>warrant</a:t>
            </a:r>
            <a:r>
              <a:rPr lang="en-US" dirty="0" smtClean="0"/>
              <a:t>" issued by a company gives the holder the option of buying a set number of the company's shares at a set price before a set date. Similarly, a "</a:t>
            </a:r>
            <a:r>
              <a:rPr lang="en-US" i="1" dirty="0" smtClean="0"/>
              <a:t>convertible bond</a:t>
            </a:r>
            <a:r>
              <a:rPr lang="en-US" dirty="0" smtClean="0"/>
              <a:t>" gives its owner the option (not obligation) to exchange the bond for a set number of shares.</a:t>
            </a:r>
          </a:p>
          <a:p>
            <a:pPr algn="just"/>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FINANCIAL </a:t>
            </a:r>
            <a:r>
              <a:rPr lang="en-US" sz="3600" b="1" dirty="0" smtClean="0"/>
              <a:t>MARKET AND FINANCIAL INSTITUTIONS</a:t>
            </a:r>
            <a:r>
              <a:rPr lang="en-US" sz="3600" dirty="0" smtClean="0"/>
              <a:t/>
            </a:r>
            <a:br>
              <a:rPr lang="en-US" sz="3600" dirty="0" smtClean="0"/>
            </a:br>
            <a:endParaRPr lang="en-US" sz="3600" dirty="0"/>
          </a:p>
        </p:txBody>
      </p:sp>
      <p:sp>
        <p:nvSpPr>
          <p:cNvPr id="3" name="Content Placeholder 2"/>
          <p:cNvSpPr>
            <a:spLocks noGrp="1"/>
          </p:cNvSpPr>
          <p:nvPr>
            <p:ph idx="1"/>
          </p:nvPr>
        </p:nvSpPr>
        <p:spPr/>
        <p:txBody>
          <a:bodyPr>
            <a:normAutofit fontScale="92500" lnSpcReduction="10000"/>
          </a:bodyPr>
          <a:lstStyle/>
          <a:p>
            <a:pPr algn="just"/>
            <a:r>
              <a:rPr lang="en-US" dirty="0" smtClean="0"/>
              <a:t>Companies raise money by selling financial assets like stocks and bonds. This increases the cash amount held by the company and the amount of stocks and bonds held by the public.</a:t>
            </a:r>
          </a:p>
          <a:p>
            <a:pPr algn="just"/>
            <a:r>
              <a:rPr lang="en-US" dirty="0" smtClean="0"/>
              <a:t>This issue of securities by corporations in the primary market is known as Primary Issue.</a:t>
            </a:r>
          </a:p>
          <a:p>
            <a:pPr algn="just"/>
            <a:r>
              <a:rPr lang="en-US" dirty="0" smtClean="0"/>
              <a:t>On the contrary, the purchases and sales of stocks/bonds among investors in the secondary market are known as Secondary Transactions. Such transactions only lead to a simple transfer of ownership from on person to another, without affecting the company's cash, assets or operations.</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en-US" dirty="0" smtClean="0"/>
              <a:t>In financial markets, the Financial Institutions act as intermediaries that channelize the savings of multiple individuals and reinvest them in the markets.</a:t>
            </a:r>
          </a:p>
          <a:p>
            <a:pPr algn="just"/>
            <a:r>
              <a:rPr lang="en-US" dirty="0" smtClean="0"/>
              <a:t>Financial intermediaries differ from a manufacturing corporation by virtue of the fact that they may raise money in special ways, such as taking deposits or by selling insurance policies. </a:t>
            </a:r>
          </a:p>
          <a:p>
            <a:pPr algn="just"/>
            <a:r>
              <a:rPr lang="en-US" dirty="0" smtClean="0"/>
              <a:t>In addition, financial intermediaries invest in financial assets, like stocks, bonds, or loans to businesses or individuals.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Patterns of Corporate financing</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Typical sources of funds/new investments for corporations comprise of the following</a:t>
            </a:r>
            <a:r>
              <a:rPr lang="en-US" dirty="0" smtClean="0"/>
              <a:t>:</a:t>
            </a:r>
            <a:endParaRPr lang="en-US" dirty="0"/>
          </a:p>
          <a:p>
            <a:pPr algn="just"/>
            <a:r>
              <a:rPr lang="en-US" dirty="0"/>
              <a:t>1. Retained profits from business operations- used for reinvestment purposes</a:t>
            </a:r>
          </a:p>
          <a:p>
            <a:pPr algn="just"/>
            <a:r>
              <a:rPr lang="en-US" dirty="0"/>
              <a:t>2. Sale of new Debt or Equity securities in the financial </a:t>
            </a:r>
            <a:r>
              <a:rPr lang="en-US" dirty="0" smtClean="0"/>
              <a:t>markets</a:t>
            </a:r>
          </a:p>
          <a:p>
            <a:pPr algn="just"/>
            <a:endParaRPr lang="en-US" dirty="0"/>
          </a:p>
          <a:p>
            <a:pPr algn="just"/>
            <a:r>
              <a:rPr lang="en-US" dirty="0"/>
              <a:t>Given these key options for raising capital, certain important questions need to be answered in depth:</a:t>
            </a:r>
          </a:p>
          <a:p>
            <a:pPr algn="just"/>
            <a:r>
              <a:rPr lang="en-US" dirty="0"/>
              <a:t>Q1. How do firms actually make decisions about the patterns of funding in different business environments?</a:t>
            </a:r>
          </a:p>
          <a:p>
            <a:pPr algn="just"/>
            <a:r>
              <a:rPr lang="en-US" dirty="0"/>
              <a:t>Q2. What are the essential features of debt and equity? How are they different</a:t>
            </a:r>
            <a:r>
              <a:rPr lang="en-US"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buNone/>
            </a:pPr>
            <a:r>
              <a:rPr lang="en-US" u="sng" dirty="0" smtClean="0"/>
              <a:t>Key roles of financial intermediaries</a:t>
            </a:r>
            <a:r>
              <a:rPr lang="en-US" dirty="0" smtClean="0"/>
              <a:t>:</a:t>
            </a:r>
          </a:p>
          <a:p>
            <a:pPr algn="just">
              <a:buNone/>
            </a:pPr>
            <a:r>
              <a:rPr lang="en-US" dirty="0" smtClean="0"/>
              <a:t>1. </a:t>
            </a:r>
            <a:r>
              <a:rPr lang="en-US" i="1" dirty="0" smtClean="0"/>
              <a:t>The Payment Mechanism</a:t>
            </a:r>
            <a:r>
              <a:rPr lang="en-US" dirty="0" smtClean="0"/>
              <a:t>- They provide alternatives to cash for investment purposes</a:t>
            </a:r>
          </a:p>
          <a:p>
            <a:pPr algn="just">
              <a:buNone/>
            </a:pPr>
            <a:r>
              <a:rPr lang="en-US" dirty="0" smtClean="0"/>
              <a:t>2. </a:t>
            </a:r>
            <a:r>
              <a:rPr lang="en-US" i="1" dirty="0" smtClean="0"/>
              <a:t>Borrowing and Lending- </a:t>
            </a:r>
            <a:r>
              <a:rPr lang="en-US" dirty="0" smtClean="0"/>
              <a:t>Almost all financial institutions help in channelize savings towards those who can use them efficiently. </a:t>
            </a:r>
          </a:p>
          <a:p>
            <a:pPr algn="just">
              <a:buNone/>
            </a:pPr>
            <a:r>
              <a:rPr lang="en-US" dirty="0" smtClean="0"/>
              <a:t>3. </a:t>
            </a:r>
            <a:r>
              <a:rPr lang="en-US" i="1" dirty="0" smtClean="0"/>
              <a:t>Pooling risk- </a:t>
            </a:r>
            <a:r>
              <a:rPr lang="en-US" dirty="0" smtClean="0"/>
              <a:t>Financial markets and institutions allow firms and individuals to pool their risks (example, investing in a mutual fund that invests in a diversified portfolio of financial assets</a:t>
            </a:r>
            <a:r>
              <a:rPr lang="en-US" dirty="0" smtClean="0"/>
              <a:t>)</a:t>
            </a: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End</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b="1" dirty="0" smtClean="0"/>
              <a:t>Decisions that companies face: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smtClean="0"/>
              <a:t>1</a:t>
            </a:r>
            <a:r>
              <a:rPr lang="en-US" b="1" dirty="0"/>
              <a:t>. How much of profit should be </a:t>
            </a:r>
            <a:r>
              <a:rPr lang="en-US" b="1" dirty="0" smtClean="0"/>
              <a:t>reinvested?</a:t>
            </a:r>
            <a:endParaRPr lang="en-US" dirty="0"/>
          </a:p>
          <a:p>
            <a:pPr algn="just"/>
            <a:r>
              <a:rPr lang="en-US" b="1" dirty="0"/>
              <a:t>2. How much of the profit should be paid out as dividends? (Dividend policy needed)</a:t>
            </a:r>
            <a:endParaRPr lang="en-US" dirty="0"/>
          </a:p>
          <a:p>
            <a:pPr algn="just"/>
            <a:r>
              <a:rPr lang="en-US" b="1" dirty="0"/>
              <a:t>3. What proportion of deficit should be financed by borrowing </a:t>
            </a:r>
            <a:r>
              <a:rPr lang="en-US" b="1" dirty="0" err="1"/>
              <a:t>vs</a:t>
            </a:r>
            <a:r>
              <a:rPr lang="en-US" b="1" dirty="0"/>
              <a:t> by issue of equity? (debt policy</a:t>
            </a:r>
            <a:r>
              <a:rPr lang="en-US" b="1" dirty="0" smtClean="0"/>
              <a:t>)</a:t>
            </a:r>
          </a:p>
          <a:p>
            <a:pPr algn="just"/>
            <a:endParaRPr lang="en-US" dirty="0"/>
          </a:p>
          <a:p>
            <a:pPr algn="just"/>
            <a:r>
              <a:rPr lang="en-US" dirty="0"/>
              <a:t>A major portion of the money needed for business expenses (like the investment in long-term assets and net working capital), comes from internal sources like the money set aside by a company or </a:t>
            </a:r>
            <a:r>
              <a:rPr lang="en-US" i="1" dirty="0"/>
              <a:t>retained earnings</a:t>
            </a:r>
            <a:r>
              <a:rPr lang="en-US" dirty="0"/>
              <a:t>. </a:t>
            </a:r>
          </a:p>
          <a:p>
            <a:pPr algn="just"/>
            <a:r>
              <a:rPr lang="en-US" dirty="0"/>
              <a:t>In recent years, data has shown that companies often face a financial deficit ( gap between cash requirement of companies and that generated internally). Hence, companies need to either sell new equity or borrow cash from the market.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a:t>Reliance on Internally generated funds: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Funds set aside by firms as depreciation and retained earnings, comprising the internal funds, form a major proportion of the cash that firms need for investment. </a:t>
            </a:r>
          </a:p>
          <a:p>
            <a:pPr algn="just"/>
            <a:r>
              <a:rPr lang="en-US" dirty="0"/>
              <a:t>These sources of internal financing are seemingly more convenient for companies compared to external financing options like stock and debt issues. </a:t>
            </a:r>
          </a:p>
          <a:p>
            <a:pPr algn="just"/>
            <a:r>
              <a:rPr lang="en-US" dirty="0"/>
              <a:t>However, there is a worry that managers have an irrational or self-serving aversion to </a:t>
            </a:r>
            <a:r>
              <a:rPr lang="en-US" dirty="0" smtClean="0"/>
              <a:t>external finance</a:t>
            </a:r>
            <a:r>
              <a:rPr lang="en-US" dirty="0"/>
              <a:t>. </a:t>
            </a:r>
            <a:endParaRPr lang="en-US" dirty="0" smtClean="0"/>
          </a:p>
          <a:p>
            <a:pPr algn="just"/>
            <a:r>
              <a:rPr lang="en-US" dirty="0" smtClean="0"/>
              <a:t>A </a:t>
            </a:r>
            <a:r>
              <a:rPr lang="en-US" dirty="0"/>
              <a:t>manager seeking comfortable employment could be tempted to </a:t>
            </a:r>
            <a:r>
              <a:rPr lang="en-US" dirty="0" smtClean="0"/>
              <a:t>forego a risky but positive-NPV project </a:t>
            </a:r>
            <a:endParaRPr lang="en-US" dirty="0"/>
          </a:p>
          <a:p>
            <a:pPr algn="just"/>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en-US" dirty="0" smtClean="0"/>
              <a:t>if it involved launching a new stock issue and answering questions </a:t>
            </a:r>
            <a:r>
              <a:rPr lang="en-US" dirty="0"/>
              <a:t>from potential investors. </a:t>
            </a:r>
            <a:endParaRPr lang="en-US" dirty="0" smtClean="0"/>
          </a:p>
          <a:p>
            <a:pPr algn="just"/>
            <a:r>
              <a:rPr lang="en-US" dirty="0" smtClean="0"/>
              <a:t>But </a:t>
            </a:r>
            <a:r>
              <a:rPr lang="en-US" dirty="0"/>
              <a:t>there are also some good reasons for relying on internally generated funds.</a:t>
            </a:r>
          </a:p>
          <a:p>
            <a:pPr algn="just"/>
            <a:r>
              <a:rPr lang="en-US" dirty="0" smtClean="0"/>
              <a:t>(1) The </a:t>
            </a:r>
            <a:r>
              <a:rPr lang="en-US" dirty="0"/>
              <a:t>cost of issuing new securities is avoided, for example. </a:t>
            </a:r>
            <a:endParaRPr lang="en-US" dirty="0" smtClean="0"/>
          </a:p>
          <a:p>
            <a:pPr algn="just"/>
            <a:r>
              <a:rPr lang="en-US" dirty="0" smtClean="0"/>
              <a:t>(2) Moreover</a:t>
            </a:r>
            <a:r>
              <a:rPr lang="en-US" dirty="0"/>
              <a:t>, the </a:t>
            </a:r>
            <a:r>
              <a:rPr lang="en-US" dirty="0" smtClean="0"/>
              <a:t>announcement of </a:t>
            </a:r>
            <a:r>
              <a:rPr lang="en-US" dirty="0"/>
              <a:t>a new equity issue is usually bad news for investors, who </a:t>
            </a:r>
            <a:r>
              <a:rPr lang="en-US" dirty="0" smtClean="0"/>
              <a:t>worry that </a:t>
            </a:r>
            <a:r>
              <a:rPr lang="en-US" dirty="0"/>
              <a:t>the decision signals lower future profits or higher </a:t>
            </a:r>
            <a:r>
              <a:rPr lang="en-US" dirty="0" smtClean="0"/>
              <a:t>risk. </a:t>
            </a:r>
          </a:p>
          <a:p>
            <a:pPr algn="just"/>
            <a:r>
              <a:rPr lang="en-US" dirty="0" smtClean="0"/>
              <a:t>(3) If </a:t>
            </a:r>
            <a:r>
              <a:rPr lang="en-US" dirty="0"/>
              <a:t>issues of shares </a:t>
            </a:r>
            <a:r>
              <a:rPr lang="en-US" dirty="0" smtClean="0"/>
              <a:t>are costly </a:t>
            </a:r>
            <a:r>
              <a:rPr lang="en-US" dirty="0"/>
              <a:t>and send a bad-news signal to investors, companies may be justified in </a:t>
            </a:r>
            <a:r>
              <a:rPr lang="en-US" dirty="0" smtClean="0"/>
              <a:t>looking more </a:t>
            </a:r>
            <a:r>
              <a:rPr lang="en-US" dirty="0"/>
              <a:t>carefully at those projects that would require a new stock issue.</a:t>
            </a:r>
          </a:p>
          <a:p>
            <a:pPr algn="just"/>
            <a:endParaRPr lang="en-US" dirty="0" smtClean="0"/>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COMMON STOCK</a:t>
            </a:r>
            <a:br>
              <a:rPr lang="en-US" b="1" dirty="0" smtClean="0"/>
            </a:br>
            <a:endParaRPr lang="en-US" b="1" dirty="0"/>
          </a:p>
        </p:txBody>
      </p:sp>
      <p:sp>
        <p:nvSpPr>
          <p:cNvPr id="3" name="Content Placeholder 2"/>
          <p:cNvSpPr>
            <a:spLocks noGrp="1"/>
          </p:cNvSpPr>
          <p:nvPr>
            <p:ph idx="1"/>
          </p:nvPr>
        </p:nvSpPr>
        <p:spPr/>
        <p:txBody>
          <a:bodyPr>
            <a:normAutofit lnSpcReduction="10000"/>
          </a:bodyPr>
          <a:lstStyle/>
          <a:p>
            <a:pPr algn="just"/>
            <a:r>
              <a:rPr lang="en-US" dirty="0" smtClean="0"/>
              <a:t>Companies </a:t>
            </a:r>
            <a:r>
              <a:rPr lang="en-US" dirty="0"/>
              <a:t>mainly raise cash by either issuing equity or debt.</a:t>
            </a:r>
          </a:p>
          <a:p>
            <a:pPr algn="just"/>
            <a:r>
              <a:rPr lang="en-US" i="1" dirty="0"/>
              <a:t>Equity</a:t>
            </a:r>
            <a:r>
              <a:rPr lang="en-US" dirty="0"/>
              <a:t>: consists of mostly Common stock and in some cases Preferred Stock.</a:t>
            </a:r>
          </a:p>
          <a:p>
            <a:pPr algn="just"/>
            <a:r>
              <a:rPr lang="en-US" i="1" dirty="0"/>
              <a:t>Authorized share capital</a:t>
            </a:r>
            <a:r>
              <a:rPr lang="en-US" dirty="0"/>
              <a:t>- refers to the maximum number of shares that can be issued by a company. Whenever a company wants to increase the number of authorized shares, it needs shareholders' agreement. </a:t>
            </a:r>
          </a:p>
          <a:p>
            <a:pPr algn="just"/>
            <a:r>
              <a:rPr lang="en-US" i="1" dirty="0"/>
              <a:t>Issued and outstanding shares</a:t>
            </a:r>
            <a:r>
              <a:rPr lang="en-US" dirty="0"/>
              <a:t>- refers to the issued shares held by investors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pPr algn="just"/>
            <a:r>
              <a:rPr lang="en-US" i="1" dirty="0"/>
              <a:t>Repurchased shares</a:t>
            </a:r>
            <a:r>
              <a:rPr lang="en-US" dirty="0"/>
              <a:t>- are those shares that have been bought back by the company from the investors holding them. </a:t>
            </a:r>
          </a:p>
          <a:p>
            <a:pPr algn="just"/>
            <a:r>
              <a:rPr lang="en-US" dirty="0"/>
              <a:t>The issued shares are entered into the company's books at their Par Value. However, new shares sold to the public mostly exceed par value. The difference between the two is entered in the company's accounts as "</a:t>
            </a:r>
            <a:r>
              <a:rPr lang="en-US" i="1" dirty="0"/>
              <a:t>additional paid-in capital</a:t>
            </a:r>
            <a:r>
              <a:rPr lang="en-US" dirty="0"/>
              <a:t>" or "</a:t>
            </a:r>
            <a:r>
              <a:rPr lang="en-US" i="1" dirty="0"/>
              <a:t>capital surplus</a:t>
            </a:r>
            <a:r>
              <a:rPr lang="en-US" dirty="0"/>
              <a:t>".</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a:t>Company </a:t>
            </a:r>
            <a:r>
              <a:rPr lang="en-US" b="1" dirty="0"/>
              <a:t>X</a:t>
            </a:r>
            <a:r>
              <a:rPr lang="en-US" dirty="0"/>
              <a:t> has an authorized share capital of 600 million shares. In order to raise capital, it has already issued 431 million shares. </a:t>
            </a:r>
          </a:p>
          <a:p>
            <a:pPr algn="just"/>
            <a:r>
              <a:rPr lang="en-US" dirty="0"/>
              <a:t>So, it can issue 600-431 = 169 million shares more without seeking shareholder approval. </a:t>
            </a:r>
            <a:endParaRPr lang="en-US" dirty="0" smtClean="0"/>
          </a:p>
          <a:p>
            <a:pPr algn="just"/>
            <a:r>
              <a:rPr lang="en-US" dirty="0" smtClean="0"/>
              <a:t>For </a:t>
            </a:r>
            <a:r>
              <a:rPr lang="en-US" dirty="0"/>
              <a:t>issuing shares beyond 169 million, naturally it requires the permission of its shareholders.</a:t>
            </a:r>
          </a:p>
          <a:p>
            <a:pPr algn="just"/>
            <a:r>
              <a:rPr lang="en-US" dirty="0" smtClean="0"/>
              <a:t>Say</a:t>
            </a:r>
            <a:r>
              <a:rPr lang="en-US" dirty="0"/>
              <a:t>, each share of company X has a Par Value= $0.25</a:t>
            </a:r>
          </a:p>
          <a:p>
            <a:pPr algn="just"/>
            <a:r>
              <a:rPr lang="en-US" dirty="0"/>
              <a:t>So, the total Book Value of the issued shares = 431*$0.25 = $108 million</a:t>
            </a:r>
          </a:p>
          <a:p>
            <a:pPr algn="just"/>
            <a:r>
              <a:rPr lang="en-US" dirty="0"/>
              <a:t>If X sold an additional 100,000 shares at $40 a share, the common stock account would increase by an amount = 100,000*$0.25 = $25,000</a:t>
            </a:r>
          </a:p>
          <a:p>
            <a:pPr algn="just"/>
            <a:r>
              <a:rPr lang="en-US" dirty="0"/>
              <a:t>Hence, the </a:t>
            </a:r>
            <a:r>
              <a:rPr lang="en-US" i="1" dirty="0"/>
              <a:t>Capital Surplus Account </a:t>
            </a:r>
            <a:r>
              <a:rPr lang="en-US" dirty="0"/>
              <a:t>would have increased by 100,000*$(40-0.25) = $3,975,000</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Ownership of Corporation: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Common stockholders (comprises of individuals investors as well as financial institutions) are the actual owners of a corporation. </a:t>
            </a:r>
          </a:p>
          <a:p>
            <a:pPr algn="just"/>
            <a:r>
              <a:rPr lang="en-US" dirty="0"/>
              <a:t>For a company that has issued no other securities (</a:t>
            </a:r>
            <a:r>
              <a:rPr lang="en-US" dirty="0" err="1"/>
              <a:t>e.g</a:t>
            </a:r>
            <a:r>
              <a:rPr lang="en-US" dirty="0"/>
              <a:t> debt), the shareholders have complete "</a:t>
            </a:r>
            <a:r>
              <a:rPr lang="en-US" i="1" dirty="0"/>
              <a:t>cash flow rights</a:t>
            </a:r>
            <a:r>
              <a:rPr lang="en-US" dirty="0"/>
              <a:t>" as well as "</a:t>
            </a:r>
            <a:r>
              <a:rPr lang="en-US" i="1" dirty="0"/>
              <a:t>control rights</a:t>
            </a:r>
            <a:r>
              <a:rPr lang="en-US" dirty="0"/>
              <a:t>".</a:t>
            </a:r>
          </a:p>
          <a:p>
            <a:pPr algn="just"/>
            <a:r>
              <a:rPr lang="en-US" dirty="0"/>
              <a:t>If the company takes a bank loan then the bank gets a privileged, but limited, right to cash flows; the residual cash-flow rights are left to the stockholder. The bank may impose restrictions on activities of the company. </a:t>
            </a:r>
            <a:endParaRPr lang="en-US" dirty="0" smtClean="0"/>
          </a:p>
          <a:p>
            <a:pPr algn="just"/>
            <a:r>
              <a:rPr lang="en-US" dirty="0" smtClean="0"/>
              <a:t>This </a:t>
            </a:r>
            <a:r>
              <a:rPr lang="en-US" dirty="0"/>
              <a:t>limits the control of shareholders while still retaining control over operating and investment decisions necessary to run the company efficiently</a:t>
            </a:r>
            <a:r>
              <a:rPr lang="en-US" dirty="0" smtClean="0"/>
              <a: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431</TotalTime>
  <Words>1885</Words>
  <Application>Microsoft Office PowerPoint</Application>
  <PresentationFormat>On-screen Show (4:3)</PresentationFormat>
  <Paragraphs>95</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Apex</vt:lpstr>
      <vt:lpstr>Overview  of Corporate Financing</vt:lpstr>
      <vt:lpstr>Patterns of Corporate financing</vt:lpstr>
      <vt:lpstr>Decisions that companies face:  </vt:lpstr>
      <vt:lpstr>Reliance on Internally generated funds:</vt:lpstr>
      <vt:lpstr>Slide 5</vt:lpstr>
      <vt:lpstr>COMMON STOCK </vt:lpstr>
      <vt:lpstr>Slide 7</vt:lpstr>
      <vt:lpstr>Example</vt:lpstr>
      <vt:lpstr>Ownership of Corporation:</vt:lpstr>
      <vt:lpstr>Slide 10</vt:lpstr>
      <vt:lpstr>Voting Procedures: </vt:lpstr>
      <vt:lpstr>Slide 12</vt:lpstr>
      <vt:lpstr>PREFERRED STOCK </vt:lpstr>
      <vt:lpstr>Slide 14</vt:lpstr>
      <vt:lpstr>DEBT</vt:lpstr>
      <vt:lpstr>Slide 16</vt:lpstr>
      <vt:lpstr>Slide 17</vt:lpstr>
      <vt:lpstr> FINANCIAL MARKET AND FINANCIAL INSTITUTIONS </vt:lpstr>
      <vt:lpstr>Slide 19</vt:lpstr>
      <vt:lpstr>Slide 20</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Corporate Financing</dc:title>
  <dc:creator>NEHA</dc:creator>
  <cp:lastModifiedBy>NEHA</cp:lastModifiedBy>
  <cp:revision>29</cp:revision>
  <dcterms:created xsi:type="dcterms:W3CDTF">2020-03-30T07:23:24Z</dcterms:created>
  <dcterms:modified xsi:type="dcterms:W3CDTF">2020-04-01T08:30:52Z</dcterms:modified>
</cp:coreProperties>
</file>