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5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9" autoAdjust="0"/>
    <p:restoredTop sz="94660"/>
  </p:normalViewPr>
  <p:slideViewPr>
    <p:cSldViewPr snapToGrid="0">
      <p:cViewPr varScale="1">
        <p:scale>
          <a:sx n="66" d="100"/>
          <a:sy n="66" d="100"/>
        </p:scale>
        <p:origin x="90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70FA6A89-1B4C-43A0-8B71-94BD6F6E1B73}" type="datetimeFigureOut">
              <a:rPr lang="en-IN" smtClean="0"/>
              <a:t>25-03-2020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F6B6853-861B-410E-A042-013DAF91416A}" type="slidenum">
              <a:rPr lang="en-IN" smtClean="0"/>
              <a:t>‹#›</a:t>
            </a:fld>
            <a:endParaRPr lang="en-IN"/>
          </a:p>
        </p:txBody>
      </p:sp>
    </p:spTree>
    <p:extLst>
      <p:ext uri="{BB962C8B-B14F-4D97-AF65-F5344CB8AC3E}">
        <p14:creationId xmlns:p14="http://schemas.microsoft.com/office/powerpoint/2010/main" val="2155958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0FA6A89-1B4C-43A0-8B71-94BD6F6E1B73}" type="datetimeFigureOut">
              <a:rPr lang="en-IN" smtClean="0"/>
              <a:t>25-03-2020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F6B6853-861B-410E-A042-013DAF91416A}" type="slidenum">
              <a:rPr lang="en-IN" smtClean="0"/>
              <a:t>‹#›</a:t>
            </a:fld>
            <a:endParaRPr lang="en-IN"/>
          </a:p>
        </p:txBody>
      </p:sp>
    </p:spTree>
    <p:extLst>
      <p:ext uri="{BB962C8B-B14F-4D97-AF65-F5344CB8AC3E}">
        <p14:creationId xmlns:p14="http://schemas.microsoft.com/office/powerpoint/2010/main" val="1217728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0FA6A89-1B4C-43A0-8B71-94BD6F6E1B73}" type="datetimeFigureOut">
              <a:rPr lang="en-IN" smtClean="0"/>
              <a:t>25-03-2020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F6B6853-861B-410E-A042-013DAF91416A}" type="slidenum">
              <a:rPr lang="en-IN" smtClean="0"/>
              <a:t>‹#›</a:t>
            </a:fld>
            <a:endParaRPr lang="en-IN"/>
          </a:p>
        </p:txBody>
      </p:sp>
    </p:spTree>
    <p:extLst>
      <p:ext uri="{BB962C8B-B14F-4D97-AF65-F5344CB8AC3E}">
        <p14:creationId xmlns:p14="http://schemas.microsoft.com/office/powerpoint/2010/main" val="200687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0FA6A89-1B4C-43A0-8B71-94BD6F6E1B73}" type="datetimeFigureOut">
              <a:rPr lang="en-IN" smtClean="0"/>
              <a:t>25-03-2020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F6B6853-861B-410E-A042-013DAF91416A}" type="slidenum">
              <a:rPr lang="en-IN" smtClean="0"/>
              <a:t>‹#›</a:t>
            </a:fld>
            <a:endParaRPr lang="en-IN"/>
          </a:p>
        </p:txBody>
      </p:sp>
    </p:spTree>
    <p:extLst>
      <p:ext uri="{BB962C8B-B14F-4D97-AF65-F5344CB8AC3E}">
        <p14:creationId xmlns:p14="http://schemas.microsoft.com/office/powerpoint/2010/main" val="3128684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FA6A89-1B4C-43A0-8B71-94BD6F6E1B73}" type="datetimeFigureOut">
              <a:rPr lang="en-IN" smtClean="0"/>
              <a:t>25-03-2020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F6B6853-861B-410E-A042-013DAF91416A}" type="slidenum">
              <a:rPr lang="en-IN" smtClean="0"/>
              <a:t>‹#›</a:t>
            </a:fld>
            <a:endParaRPr lang="en-IN"/>
          </a:p>
        </p:txBody>
      </p:sp>
    </p:spTree>
    <p:extLst>
      <p:ext uri="{BB962C8B-B14F-4D97-AF65-F5344CB8AC3E}">
        <p14:creationId xmlns:p14="http://schemas.microsoft.com/office/powerpoint/2010/main" val="1292766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70FA6A89-1B4C-43A0-8B71-94BD6F6E1B73}" type="datetimeFigureOut">
              <a:rPr lang="en-IN" smtClean="0"/>
              <a:t>25-03-2020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F6B6853-861B-410E-A042-013DAF91416A}" type="slidenum">
              <a:rPr lang="en-IN" smtClean="0"/>
              <a:t>‹#›</a:t>
            </a:fld>
            <a:endParaRPr lang="en-IN"/>
          </a:p>
        </p:txBody>
      </p:sp>
    </p:spTree>
    <p:extLst>
      <p:ext uri="{BB962C8B-B14F-4D97-AF65-F5344CB8AC3E}">
        <p14:creationId xmlns:p14="http://schemas.microsoft.com/office/powerpoint/2010/main" val="2849779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70FA6A89-1B4C-43A0-8B71-94BD6F6E1B73}" type="datetimeFigureOut">
              <a:rPr lang="en-IN" smtClean="0"/>
              <a:t>25-03-2020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F6B6853-861B-410E-A042-013DAF91416A}" type="slidenum">
              <a:rPr lang="en-IN" smtClean="0"/>
              <a:t>‹#›</a:t>
            </a:fld>
            <a:endParaRPr lang="en-IN"/>
          </a:p>
        </p:txBody>
      </p:sp>
    </p:spTree>
    <p:extLst>
      <p:ext uri="{BB962C8B-B14F-4D97-AF65-F5344CB8AC3E}">
        <p14:creationId xmlns:p14="http://schemas.microsoft.com/office/powerpoint/2010/main" val="245471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70FA6A89-1B4C-43A0-8B71-94BD6F6E1B73}" type="datetimeFigureOut">
              <a:rPr lang="en-IN" smtClean="0"/>
              <a:t>25-03-2020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F6B6853-861B-410E-A042-013DAF91416A}" type="slidenum">
              <a:rPr lang="en-IN" smtClean="0"/>
              <a:t>‹#›</a:t>
            </a:fld>
            <a:endParaRPr lang="en-IN"/>
          </a:p>
        </p:txBody>
      </p:sp>
    </p:spTree>
    <p:extLst>
      <p:ext uri="{BB962C8B-B14F-4D97-AF65-F5344CB8AC3E}">
        <p14:creationId xmlns:p14="http://schemas.microsoft.com/office/powerpoint/2010/main" val="1938256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FA6A89-1B4C-43A0-8B71-94BD6F6E1B73}" type="datetimeFigureOut">
              <a:rPr lang="en-IN" smtClean="0"/>
              <a:t>25-03-2020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F6B6853-861B-410E-A042-013DAF91416A}" type="slidenum">
              <a:rPr lang="en-IN" smtClean="0"/>
              <a:t>‹#›</a:t>
            </a:fld>
            <a:endParaRPr lang="en-IN"/>
          </a:p>
        </p:txBody>
      </p:sp>
    </p:spTree>
    <p:extLst>
      <p:ext uri="{BB962C8B-B14F-4D97-AF65-F5344CB8AC3E}">
        <p14:creationId xmlns:p14="http://schemas.microsoft.com/office/powerpoint/2010/main" val="818996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FA6A89-1B4C-43A0-8B71-94BD6F6E1B73}" type="datetimeFigureOut">
              <a:rPr lang="en-IN" smtClean="0"/>
              <a:t>25-03-2020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F6B6853-861B-410E-A042-013DAF91416A}" type="slidenum">
              <a:rPr lang="en-IN" smtClean="0"/>
              <a:t>‹#›</a:t>
            </a:fld>
            <a:endParaRPr lang="en-IN"/>
          </a:p>
        </p:txBody>
      </p:sp>
    </p:spTree>
    <p:extLst>
      <p:ext uri="{BB962C8B-B14F-4D97-AF65-F5344CB8AC3E}">
        <p14:creationId xmlns:p14="http://schemas.microsoft.com/office/powerpoint/2010/main" val="1500525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FA6A89-1B4C-43A0-8B71-94BD6F6E1B73}" type="datetimeFigureOut">
              <a:rPr lang="en-IN" smtClean="0"/>
              <a:t>25-03-2020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F6B6853-861B-410E-A042-013DAF91416A}" type="slidenum">
              <a:rPr lang="en-IN" smtClean="0"/>
              <a:t>‹#›</a:t>
            </a:fld>
            <a:endParaRPr lang="en-IN"/>
          </a:p>
        </p:txBody>
      </p:sp>
    </p:spTree>
    <p:extLst>
      <p:ext uri="{BB962C8B-B14F-4D97-AF65-F5344CB8AC3E}">
        <p14:creationId xmlns:p14="http://schemas.microsoft.com/office/powerpoint/2010/main" val="4103285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FA6A89-1B4C-43A0-8B71-94BD6F6E1B73}" type="datetimeFigureOut">
              <a:rPr lang="en-IN" smtClean="0"/>
              <a:t>25-03-2020</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6B6853-861B-410E-A042-013DAF91416A}" type="slidenum">
              <a:rPr lang="en-IN" smtClean="0"/>
              <a:t>‹#›</a:t>
            </a:fld>
            <a:endParaRPr lang="en-IN"/>
          </a:p>
        </p:txBody>
      </p:sp>
    </p:spTree>
    <p:extLst>
      <p:ext uri="{BB962C8B-B14F-4D97-AF65-F5344CB8AC3E}">
        <p14:creationId xmlns:p14="http://schemas.microsoft.com/office/powerpoint/2010/main" val="55658506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59543" y="1538514"/>
            <a:ext cx="9245600" cy="3045506"/>
          </a:xfrm>
        </p:spPr>
        <p:txBody>
          <a:bodyPr>
            <a:normAutofit/>
          </a:bodyPr>
          <a:lstStyle/>
          <a:p>
            <a:r>
              <a:rPr lang="en-IN" dirty="0" smtClean="0"/>
              <a:t>INDIAN AGRICULTURE</a:t>
            </a:r>
            <a:r>
              <a:rPr lang="en-IN" dirty="0" smtClean="0"/>
              <a:t/>
            </a:r>
            <a:br>
              <a:rPr lang="en-IN" dirty="0" smtClean="0"/>
            </a:br>
            <a:endParaRPr lang="en-IN" dirty="0"/>
          </a:p>
        </p:txBody>
      </p:sp>
      <p:sp>
        <p:nvSpPr>
          <p:cNvPr id="3" name="Subtitle 2"/>
          <p:cNvSpPr>
            <a:spLocks noGrp="1"/>
          </p:cNvSpPr>
          <p:nvPr>
            <p:ph type="subTitle" idx="1"/>
          </p:nvPr>
        </p:nvSpPr>
        <p:spPr>
          <a:xfrm>
            <a:off x="870857" y="5038952"/>
            <a:ext cx="9144000" cy="1655762"/>
          </a:xfrm>
        </p:spPr>
        <p:txBody>
          <a:bodyPr/>
          <a:lstStyle/>
          <a:p>
            <a:r>
              <a:rPr lang="en-IN" b="1" dirty="0" smtClean="0"/>
              <a:t>KEY TAKE </a:t>
            </a:r>
            <a:r>
              <a:rPr lang="en-IN" b="1" dirty="0" smtClean="0"/>
              <a:t>AWAYS THE READINGS</a:t>
            </a:r>
            <a:endParaRPr lang="en-IN" b="1" dirty="0"/>
          </a:p>
        </p:txBody>
      </p:sp>
    </p:spTree>
    <p:extLst>
      <p:ext uri="{BB962C8B-B14F-4D97-AF65-F5344CB8AC3E}">
        <p14:creationId xmlns:p14="http://schemas.microsoft.com/office/powerpoint/2010/main" val="225669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3200"/>
            <a:ext cx="10515600" cy="682171"/>
          </a:xfrm>
        </p:spPr>
        <p:txBody>
          <a:bodyPr>
            <a:normAutofit/>
          </a:bodyPr>
          <a:lstStyle/>
          <a:p>
            <a:r>
              <a:rPr lang="en-IN" sz="3600" dirty="0" smtClean="0">
                <a:latin typeface="Bodoni MT" panose="02070603080606020203" pitchFamily="18" charset="0"/>
              </a:rPr>
              <a:t>REFORMS AND GLOBALISATION POLICIES</a:t>
            </a:r>
            <a:endParaRPr lang="en-IN" sz="3600" dirty="0"/>
          </a:p>
        </p:txBody>
      </p:sp>
      <p:sp>
        <p:nvSpPr>
          <p:cNvPr id="3" name="Content Placeholder 2"/>
          <p:cNvSpPr>
            <a:spLocks noGrp="1"/>
          </p:cNvSpPr>
          <p:nvPr>
            <p:ph idx="1"/>
          </p:nvPr>
        </p:nvSpPr>
        <p:spPr>
          <a:xfrm>
            <a:off x="838200" y="885371"/>
            <a:ext cx="10515600" cy="5689600"/>
          </a:xfrm>
        </p:spPr>
        <p:txBody>
          <a:bodyPr>
            <a:normAutofit/>
          </a:bodyPr>
          <a:lstStyle/>
          <a:p>
            <a:r>
              <a:rPr lang="en-IN" dirty="0" smtClean="0">
                <a:latin typeface="Bodoni MT" panose="02070603080606020203" pitchFamily="18" charset="0"/>
              </a:rPr>
              <a:t>Agriculture during this set of policies (not primarily aimed at agriculture) benefitted from reduction to protection to industry.</a:t>
            </a:r>
          </a:p>
          <a:p>
            <a:r>
              <a:rPr lang="en-IN" dirty="0" smtClean="0">
                <a:latin typeface="Bodoni MT" panose="02070603080606020203" pitchFamily="18" charset="0"/>
              </a:rPr>
              <a:t>Removing external and domestic controls led to a significant rise in exports of agricultural output.</a:t>
            </a:r>
          </a:p>
          <a:p>
            <a:r>
              <a:rPr lang="en-IN" dirty="0" smtClean="0">
                <a:latin typeface="Bodoni MT" panose="02070603080606020203" pitchFamily="18" charset="0"/>
              </a:rPr>
              <a:t>Terms of trade improved in favour of agriculture and also there was an increase in private investments.</a:t>
            </a:r>
          </a:p>
          <a:p>
            <a:r>
              <a:rPr lang="en-IN" dirty="0" smtClean="0">
                <a:latin typeface="Bodoni MT" panose="02070603080606020203" pitchFamily="18" charset="0"/>
              </a:rPr>
              <a:t>Addressed the pessimism that existed prior reforms in international trade in agriculture.</a:t>
            </a:r>
          </a:p>
          <a:p>
            <a:r>
              <a:rPr lang="en-IN" dirty="0" smtClean="0">
                <a:latin typeface="Bodoni MT" panose="02070603080606020203" pitchFamily="18" charset="0"/>
              </a:rPr>
              <a:t>However on the down side, there was increasing emphasis on price factors of agriculture at the cost of non-price factors like research, technology, irrigation and credit.</a:t>
            </a:r>
          </a:p>
        </p:txBody>
      </p:sp>
    </p:spTree>
    <p:extLst>
      <p:ext uri="{BB962C8B-B14F-4D97-AF65-F5344CB8AC3E}">
        <p14:creationId xmlns:p14="http://schemas.microsoft.com/office/powerpoint/2010/main" val="864752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5714" y="1"/>
            <a:ext cx="10628086" cy="812799"/>
          </a:xfrm>
        </p:spPr>
        <p:txBody>
          <a:bodyPr>
            <a:normAutofit/>
          </a:bodyPr>
          <a:lstStyle/>
          <a:p>
            <a:r>
              <a:rPr lang="en-IN" sz="3600" dirty="0" smtClean="0"/>
              <a:t>POLICY CHANGES NEEDED FOR HIGHER GROWTH</a:t>
            </a:r>
            <a:endParaRPr lang="en-IN" sz="3600" dirty="0"/>
          </a:p>
        </p:txBody>
      </p:sp>
      <p:sp>
        <p:nvSpPr>
          <p:cNvPr id="3" name="Content Placeholder 2"/>
          <p:cNvSpPr>
            <a:spLocks noGrp="1"/>
          </p:cNvSpPr>
          <p:nvPr>
            <p:ph idx="1"/>
          </p:nvPr>
        </p:nvSpPr>
        <p:spPr>
          <a:xfrm>
            <a:off x="725714" y="812800"/>
            <a:ext cx="10740572" cy="5660571"/>
          </a:xfrm>
        </p:spPr>
        <p:txBody>
          <a:bodyPr>
            <a:normAutofit/>
          </a:bodyPr>
          <a:lstStyle/>
          <a:p>
            <a:pPr lvl="1"/>
            <a:r>
              <a:rPr lang="en-IN" b="1" dirty="0" smtClean="0"/>
              <a:t>PRICE POLICIES </a:t>
            </a:r>
            <a:r>
              <a:rPr lang="en-IN" dirty="0" smtClean="0"/>
              <a:t>Price factor was important even during green revolution time along with technology. We have not been able to provide remunerative prices for farmers in the last 70 years since independence. </a:t>
            </a:r>
          </a:p>
          <a:p>
            <a:pPr lvl="1"/>
            <a:r>
              <a:rPr lang="en-IN" dirty="0" smtClean="0"/>
              <a:t>Farmers have been getting low prices in normal, drought and good years because of distortions in price and market policies.  </a:t>
            </a:r>
          </a:p>
          <a:p>
            <a:pPr lvl="1"/>
            <a:r>
              <a:rPr lang="en-IN" dirty="0" smtClean="0"/>
              <a:t> </a:t>
            </a:r>
            <a:r>
              <a:rPr lang="en-IN" i="1" dirty="0" smtClean="0"/>
              <a:t>A PRICE STABILSATION MECHANISM NEEDS TO BE WORKED OUT TO PROTECT FARMERS FROM THE VOLATILITY OF PRICES.</a:t>
            </a:r>
          </a:p>
          <a:p>
            <a:pPr marL="457200" lvl="1" indent="0">
              <a:buNone/>
            </a:pPr>
            <a:endParaRPr lang="en-IN" b="1" dirty="0" smtClean="0"/>
          </a:p>
          <a:p>
            <a:pPr lvl="1"/>
            <a:r>
              <a:rPr lang="en-IN" b="1" dirty="0" smtClean="0"/>
              <a:t>LAND ISSUES </a:t>
            </a:r>
            <a:r>
              <a:rPr lang="en-IN" dirty="0" smtClean="0"/>
              <a:t>The tenants for the lease period49. It also recommends facilitating all tenants to access bank credit and insurance facilities. re is consensus among majority of agricultural economists that land tenure should be legalised. Small holders will have access to land due to this measure. </a:t>
            </a:r>
          </a:p>
          <a:p>
            <a:pPr lvl="1"/>
            <a:r>
              <a:rPr lang="en-IN" dirty="0" smtClean="0"/>
              <a:t>An expert committee chaired by </a:t>
            </a:r>
            <a:r>
              <a:rPr lang="en-IN" dirty="0" err="1" smtClean="0"/>
              <a:t>T.Haque</a:t>
            </a:r>
            <a:r>
              <a:rPr lang="en-IN" dirty="0" smtClean="0"/>
              <a:t> prepared a Model Leasing Act at national level. It recommends legalizing land tenancy to provide complete security of land ownership rights for land owners and security of tenure for </a:t>
            </a:r>
          </a:p>
        </p:txBody>
      </p:sp>
    </p:spTree>
    <p:extLst>
      <p:ext uri="{BB962C8B-B14F-4D97-AF65-F5344CB8AC3E}">
        <p14:creationId xmlns:p14="http://schemas.microsoft.com/office/powerpoint/2010/main" val="14401804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5370" y="348343"/>
            <a:ext cx="10468429" cy="5828620"/>
          </a:xfrm>
        </p:spPr>
        <p:txBody>
          <a:bodyPr>
            <a:normAutofit/>
          </a:bodyPr>
          <a:lstStyle/>
          <a:p>
            <a:pPr lvl="1"/>
            <a:r>
              <a:rPr lang="en-IN" b="1" dirty="0" smtClean="0"/>
              <a:t>IRRIGATION AND WATER MANAGEMENT </a:t>
            </a:r>
          </a:p>
          <a:p>
            <a:pPr lvl="2"/>
            <a:r>
              <a:rPr lang="en-IN" dirty="0" smtClean="0"/>
              <a:t>Since independence, India invested significantly in irrigation infrastructure particularly canal irrigation. </a:t>
            </a:r>
          </a:p>
          <a:p>
            <a:pPr lvl="2"/>
            <a:r>
              <a:rPr lang="en-IN" dirty="0" smtClean="0"/>
              <a:t>Prime Minister’s </a:t>
            </a:r>
            <a:r>
              <a:rPr lang="en-IN" dirty="0" err="1" smtClean="0"/>
              <a:t>Krishi</a:t>
            </a:r>
            <a:r>
              <a:rPr lang="en-IN" dirty="0" smtClean="0"/>
              <a:t> </a:t>
            </a:r>
            <a:r>
              <a:rPr lang="en-IN" dirty="0" err="1" smtClean="0"/>
              <a:t>Sinchai</a:t>
            </a:r>
            <a:r>
              <a:rPr lang="en-IN" dirty="0" smtClean="0"/>
              <a:t> </a:t>
            </a:r>
            <a:r>
              <a:rPr lang="en-IN" dirty="0" err="1" smtClean="0"/>
              <a:t>Yojana</a:t>
            </a:r>
            <a:r>
              <a:rPr lang="en-IN" dirty="0" smtClean="0"/>
              <a:t> (PMKSY) introduced by the present government is in the right direction. However, strategy on irrigation development is preoccupied with increasing water supplies and neglected efficiency of use and sustainability (</a:t>
            </a:r>
            <a:r>
              <a:rPr lang="en-IN" dirty="0" err="1" smtClean="0"/>
              <a:t>Vaidyanathan</a:t>
            </a:r>
            <a:r>
              <a:rPr lang="en-IN" dirty="0" smtClean="0"/>
              <a:t>, 2010). </a:t>
            </a:r>
          </a:p>
          <a:p>
            <a:pPr lvl="2"/>
            <a:r>
              <a:rPr lang="en-IN" dirty="0" smtClean="0"/>
              <a:t>Because the government highly subsidizes both canal water rates and the power tariff for drawing groundwater, much of this water is unfortunately either used inefficiently or overused. </a:t>
            </a:r>
          </a:p>
          <a:p>
            <a:pPr lvl="2"/>
            <a:r>
              <a:rPr lang="en-IN" dirty="0" smtClean="0"/>
              <a:t>Areas of reforms needed in irrigation are: stepping up and prioritizing public investment, raising profitability of groundwater exploitation and augmenting ground water resources, rational pricing of irrigation water and electricity involvement of user farmers in the management of irrigation systems and, making groundwater markets equitable (Rao, 2005). </a:t>
            </a:r>
          </a:p>
          <a:p>
            <a:pPr marL="914400" lvl="2" indent="0">
              <a:buNone/>
            </a:pPr>
            <a:endParaRPr lang="en-IN" dirty="0" smtClean="0"/>
          </a:p>
          <a:p>
            <a:pPr marL="457200" lvl="1" indent="0">
              <a:buNone/>
            </a:pPr>
            <a:r>
              <a:rPr lang="en-IN" b="1" dirty="0" smtClean="0"/>
              <a:t>SUBSIDIES AND INVESTMENT</a:t>
            </a:r>
          </a:p>
          <a:p>
            <a:pPr marL="457200" lvl="1" indent="0">
              <a:buNone/>
            </a:pPr>
            <a:endParaRPr lang="en-IN" dirty="0" smtClean="0"/>
          </a:p>
          <a:p>
            <a:pPr marL="457200" lvl="1" indent="0">
              <a:buNone/>
            </a:pPr>
            <a:endParaRPr lang="en-IN" dirty="0" smtClean="0"/>
          </a:p>
          <a:p>
            <a:endParaRPr lang="en-IN" dirty="0"/>
          </a:p>
        </p:txBody>
      </p:sp>
    </p:spTree>
    <p:extLst>
      <p:ext uri="{BB962C8B-B14F-4D97-AF65-F5344CB8AC3E}">
        <p14:creationId xmlns:p14="http://schemas.microsoft.com/office/powerpoint/2010/main" val="4195053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4743" y="348343"/>
            <a:ext cx="10740571" cy="6212114"/>
          </a:xfrm>
        </p:spPr>
        <p:txBody>
          <a:bodyPr>
            <a:normAutofit fontScale="92500" lnSpcReduction="10000"/>
          </a:bodyPr>
          <a:lstStyle/>
          <a:p>
            <a:pPr marL="228600" lvl="1">
              <a:spcBef>
                <a:spcPts val="1000"/>
              </a:spcBef>
            </a:pPr>
            <a:r>
              <a:rPr lang="en-IN" b="1" dirty="0" smtClean="0"/>
              <a:t>RESEARCH AND EXTENSION </a:t>
            </a:r>
            <a:r>
              <a:rPr lang="en-IN" dirty="0" smtClean="0"/>
              <a:t>Yields for several crops in India are lower than many countries of the world. Similarly, growth in total factor productivity in India has been lower compared to countries like Brazil, China and Indonesia (BIC)50.  What policies, investment and institutions explain these differences?  There is no single bullet for lower productivity in India. Overall these three BIC countries invested more in technology, extension, education, transport, energy and better institutions (</a:t>
            </a:r>
            <a:r>
              <a:rPr lang="en-IN" dirty="0" err="1" smtClean="0"/>
              <a:t>Lele</a:t>
            </a:r>
            <a:r>
              <a:rPr lang="en-IN" dirty="0" smtClean="0"/>
              <a:t> et al, 2018). India is trailing and should invest more in each of these areas and implement effectively. </a:t>
            </a:r>
          </a:p>
          <a:p>
            <a:pPr marL="228600" lvl="1">
              <a:spcBef>
                <a:spcPts val="1000"/>
              </a:spcBef>
            </a:pPr>
            <a:r>
              <a:rPr lang="en-IN" b="1" dirty="0" smtClean="0"/>
              <a:t>DOMESTIC MARKET FORMS </a:t>
            </a:r>
            <a:r>
              <a:rPr lang="en-IN" dirty="0" smtClean="0"/>
              <a:t>In developing countries like India, we have ‘missing middle’ in marketing. Value chain runs from production to processing. For example, storage, processing and agri-business are missing. As mentioned above, India processes very limited quantities of fruits and </a:t>
            </a:r>
            <a:r>
              <a:rPr lang="en-IN" dirty="0" err="1" smtClean="0"/>
              <a:t>vegetales</a:t>
            </a:r>
            <a:r>
              <a:rPr lang="en-IN" dirty="0" smtClean="0"/>
              <a:t>. Post-harvest losses are also high. In order to link farmers to retailers and processing, we need investments and increase efficiency. </a:t>
            </a:r>
          </a:p>
          <a:p>
            <a:pPr marL="228600" lvl="1">
              <a:spcBef>
                <a:spcPts val="1000"/>
              </a:spcBef>
            </a:pPr>
            <a:endParaRPr lang="en-IN" dirty="0" smtClean="0"/>
          </a:p>
          <a:p>
            <a:pPr marL="228600" lvl="1">
              <a:spcBef>
                <a:spcPts val="1000"/>
              </a:spcBef>
            </a:pPr>
            <a:r>
              <a:rPr lang="en-IN" b="1" dirty="0" smtClean="0"/>
              <a:t>CREDIT</a:t>
            </a:r>
            <a:r>
              <a:rPr lang="en-IN" dirty="0" smtClean="0"/>
              <a:t>: the Government has to be sensitive to the three distributional aspects of agricultural credit. These are:</a:t>
            </a:r>
          </a:p>
          <a:p>
            <a:pPr marL="685800" lvl="2">
              <a:spcBef>
                <a:spcPts val="1000"/>
              </a:spcBef>
            </a:pPr>
            <a:r>
              <a:rPr lang="en-IN" dirty="0" smtClean="0"/>
              <a:t>not much improvement in the share of small and marginal farmers;</a:t>
            </a:r>
          </a:p>
          <a:p>
            <a:pPr marL="685800" lvl="2">
              <a:spcBef>
                <a:spcPts val="1000"/>
              </a:spcBef>
            </a:pPr>
            <a:r>
              <a:rPr lang="en-IN" dirty="0" smtClean="0"/>
              <a:t>increase in the share of indirect credit in total agricultural credit and; </a:t>
            </a:r>
          </a:p>
          <a:p>
            <a:pPr marL="685800" lvl="2">
              <a:spcBef>
                <a:spcPts val="1000"/>
              </a:spcBef>
            </a:pPr>
            <a:r>
              <a:rPr lang="en-IN" dirty="0" smtClean="0"/>
              <a:t>significant regional inequalities in credit. </a:t>
            </a:r>
          </a:p>
          <a:p>
            <a:pPr marL="685800" lvl="2">
              <a:spcBef>
                <a:spcPts val="1000"/>
              </a:spcBef>
            </a:pPr>
            <a:r>
              <a:rPr lang="en-IN" dirty="0" smtClean="0"/>
              <a:t>Indebtedness of marginal and small farmers is another issue to be tackled. </a:t>
            </a:r>
          </a:p>
          <a:p>
            <a:endParaRPr lang="en-IN" dirty="0"/>
          </a:p>
        </p:txBody>
      </p:sp>
    </p:spTree>
    <p:extLst>
      <p:ext uri="{BB962C8B-B14F-4D97-AF65-F5344CB8AC3E}">
        <p14:creationId xmlns:p14="http://schemas.microsoft.com/office/powerpoint/2010/main" val="3474510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1200" y="38781"/>
            <a:ext cx="10381342" cy="614362"/>
          </a:xfrm>
        </p:spPr>
        <p:txBody>
          <a:bodyPr>
            <a:normAutofit fontScale="90000"/>
          </a:bodyPr>
          <a:lstStyle/>
          <a:p>
            <a:r>
              <a:rPr lang="en-IN" dirty="0" smtClean="0"/>
              <a:t>POLICY SUGGESTIONS</a:t>
            </a:r>
            <a:endParaRPr lang="en-IN" dirty="0"/>
          </a:p>
        </p:txBody>
      </p:sp>
      <p:sp>
        <p:nvSpPr>
          <p:cNvPr id="3" name="Content Placeholder 2"/>
          <p:cNvSpPr>
            <a:spLocks noGrp="1"/>
          </p:cNvSpPr>
          <p:nvPr>
            <p:ph idx="1"/>
          </p:nvPr>
        </p:nvSpPr>
        <p:spPr>
          <a:xfrm>
            <a:off x="537029" y="653144"/>
            <a:ext cx="10784115" cy="5936342"/>
          </a:xfrm>
        </p:spPr>
        <p:txBody>
          <a:bodyPr>
            <a:normAutofit fontScale="70000" lnSpcReduction="20000"/>
          </a:bodyPr>
          <a:lstStyle/>
          <a:p>
            <a:r>
              <a:rPr lang="en-IN" dirty="0" smtClean="0">
                <a:latin typeface="Bodoni MT" panose="02070603080606020203" pitchFamily="18" charset="0"/>
              </a:rPr>
              <a:t>(</a:t>
            </a:r>
            <a:r>
              <a:rPr lang="en-IN" sz="3300" dirty="0" smtClean="0">
                <a:latin typeface="Bodoni MT" panose="02070603080606020203" pitchFamily="18" charset="0"/>
              </a:rPr>
              <a:t>1) There is a </a:t>
            </a:r>
            <a:r>
              <a:rPr lang="en-IN" sz="3300" b="1" i="1" dirty="0" smtClean="0">
                <a:latin typeface="Bodoni MT" panose="02070603080606020203" pitchFamily="18" charset="0"/>
              </a:rPr>
              <a:t>need for change in the narrative </a:t>
            </a:r>
            <a:r>
              <a:rPr lang="en-IN" sz="3300" dirty="0" smtClean="0">
                <a:latin typeface="Bodoni MT" panose="02070603080606020203" pitchFamily="18" charset="0"/>
              </a:rPr>
              <a:t>in the new context;</a:t>
            </a:r>
          </a:p>
          <a:p>
            <a:r>
              <a:rPr lang="en-IN" sz="3300" dirty="0" smtClean="0">
                <a:latin typeface="Bodoni MT" panose="02070603080606020203" pitchFamily="18" charset="0"/>
              </a:rPr>
              <a:t>(2) </a:t>
            </a:r>
            <a:r>
              <a:rPr lang="en-IN" sz="3300" b="1" i="1" dirty="0" smtClean="0">
                <a:latin typeface="Bodoni MT" panose="02070603080606020203" pitchFamily="18" charset="0"/>
              </a:rPr>
              <a:t>Global trends and macro policies are equally important </a:t>
            </a:r>
            <a:r>
              <a:rPr lang="en-IN" sz="3300" dirty="0" smtClean="0">
                <a:latin typeface="Bodoni MT" panose="02070603080606020203" pitchFamily="18" charset="0"/>
              </a:rPr>
              <a:t>for Indian agriculture</a:t>
            </a:r>
          </a:p>
          <a:p>
            <a:r>
              <a:rPr lang="en-IN" sz="3300" dirty="0" smtClean="0">
                <a:latin typeface="Bodoni MT" panose="02070603080606020203" pitchFamily="18" charset="0"/>
              </a:rPr>
              <a:t>(3) We have to </a:t>
            </a:r>
            <a:r>
              <a:rPr lang="en-IN" sz="3300" b="1" i="1" dirty="0" smtClean="0">
                <a:latin typeface="Bodoni MT" panose="02070603080606020203" pitchFamily="18" charset="0"/>
              </a:rPr>
              <a:t>walk on two legs both agriculture and non-agriculture</a:t>
            </a:r>
            <a:r>
              <a:rPr lang="en-IN" sz="3300" dirty="0" smtClean="0">
                <a:latin typeface="Bodoni MT" panose="02070603080606020203" pitchFamily="18" charset="0"/>
              </a:rPr>
              <a:t>. There is a need to shift from cereal based agriculture to non-cereal based crops and allied activities; </a:t>
            </a:r>
          </a:p>
          <a:p>
            <a:r>
              <a:rPr lang="en-IN" sz="3300" dirty="0" smtClean="0">
                <a:latin typeface="Bodoni MT" panose="02070603080606020203" pitchFamily="18" charset="0"/>
              </a:rPr>
              <a:t>(4) </a:t>
            </a:r>
            <a:r>
              <a:rPr lang="en-IN" sz="3300" b="1" i="1" dirty="0" smtClean="0">
                <a:latin typeface="Bodoni MT" panose="02070603080606020203" pitchFamily="18" charset="0"/>
              </a:rPr>
              <a:t>Doubling farm income also has to focus non-farm sector</a:t>
            </a:r>
            <a:r>
              <a:rPr lang="en-IN" sz="3300" dirty="0" smtClean="0">
                <a:latin typeface="Bodoni MT" panose="02070603080606020203" pitchFamily="18" charset="0"/>
              </a:rPr>
              <a:t>, look at different size classes and environmental considerations; </a:t>
            </a:r>
          </a:p>
          <a:p>
            <a:r>
              <a:rPr lang="en-IN" sz="3300" dirty="0" smtClean="0">
                <a:latin typeface="Bodoni MT" panose="02070603080606020203" pitchFamily="18" charset="0"/>
              </a:rPr>
              <a:t>(5) </a:t>
            </a:r>
            <a:r>
              <a:rPr lang="en-IN" sz="3300" b="1" i="1" dirty="0" smtClean="0">
                <a:latin typeface="Bodoni MT" panose="02070603080606020203" pitchFamily="18" charset="0"/>
              </a:rPr>
              <a:t>Remunerative prices and market reforms </a:t>
            </a:r>
            <a:r>
              <a:rPr lang="en-IN" sz="3300" dirty="0" smtClean="0">
                <a:latin typeface="Bodoni MT" panose="02070603080606020203" pitchFamily="18" charset="0"/>
              </a:rPr>
              <a:t>can enhances farmers' incomes; </a:t>
            </a:r>
          </a:p>
          <a:p>
            <a:r>
              <a:rPr lang="en-IN" sz="3300" dirty="0" smtClean="0">
                <a:latin typeface="Bodoni MT" panose="02070603080606020203" pitchFamily="18" charset="0"/>
              </a:rPr>
              <a:t>(6) The country has to go beyond harvest and </a:t>
            </a:r>
            <a:r>
              <a:rPr lang="en-IN" sz="3300" b="1" i="1" dirty="0" smtClean="0">
                <a:latin typeface="Bodoni MT" panose="02070603080606020203" pitchFamily="18" charset="0"/>
              </a:rPr>
              <a:t>give freedom for farmers on markets and exports; </a:t>
            </a:r>
          </a:p>
          <a:p>
            <a:r>
              <a:rPr lang="en-IN" sz="3300" dirty="0" smtClean="0">
                <a:latin typeface="Bodoni MT" panose="02070603080606020203" pitchFamily="18" charset="0"/>
              </a:rPr>
              <a:t>(7) Do </a:t>
            </a:r>
            <a:r>
              <a:rPr lang="en-IN" sz="3300" b="1" i="1" dirty="0" smtClean="0">
                <a:latin typeface="Bodoni MT" panose="02070603080606020203" pitchFamily="18" charset="0"/>
              </a:rPr>
              <a:t>not forget basics like water and technology</a:t>
            </a:r>
            <a:r>
              <a:rPr lang="en-IN" sz="3300" dirty="0" smtClean="0">
                <a:latin typeface="Bodoni MT" panose="02070603080606020203" pitchFamily="18" charset="0"/>
              </a:rPr>
              <a:t>; </a:t>
            </a:r>
          </a:p>
          <a:p>
            <a:r>
              <a:rPr lang="en-IN" sz="3300" dirty="0" smtClean="0">
                <a:latin typeface="Bodoni MT" panose="02070603080606020203" pitchFamily="18" charset="0"/>
              </a:rPr>
              <a:t>(8) </a:t>
            </a:r>
            <a:r>
              <a:rPr lang="en-IN" sz="3300" b="1" i="1" dirty="0" smtClean="0">
                <a:latin typeface="Bodoni MT" panose="02070603080606020203" pitchFamily="18" charset="0"/>
              </a:rPr>
              <a:t>Inclusiveness</a:t>
            </a:r>
            <a:r>
              <a:rPr lang="en-IN" sz="3300" dirty="0" smtClean="0">
                <a:latin typeface="Bodoni MT" panose="02070603080606020203" pitchFamily="18" charset="0"/>
              </a:rPr>
              <a:t> is needed for board based growth and equity. Focus on small and </a:t>
            </a:r>
            <a:r>
              <a:rPr lang="en-IN" sz="3300" dirty="0" err="1" smtClean="0">
                <a:latin typeface="Bodoni MT" panose="02070603080606020203" pitchFamily="18" charset="0"/>
              </a:rPr>
              <a:t>maginal</a:t>
            </a:r>
            <a:r>
              <a:rPr lang="en-IN" sz="3300" dirty="0" smtClean="0">
                <a:latin typeface="Bodoni MT" panose="02070603080606020203" pitchFamily="18" charset="0"/>
              </a:rPr>
              <a:t> farmers, women, youth, </a:t>
            </a:r>
            <a:r>
              <a:rPr lang="en-IN" sz="3300" dirty="0" err="1" smtClean="0">
                <a:latin typeface="Bodoni MT" panose="02070603080606020203" pitchFamily="18" charset="0"/>
              </a:rPr>
              <a:t>rainfed</a:t>
            </a:r>
            <a:r>
              <a:rPr lang="en-IN" sz="3300" dirty="0" smtClean="0">
                <a:latin typeface="Bodoni MT" panose="02070603080606020203" pitchFamily="18" charset="0"/>
              </a:rPr>
              <a:t> areas, Eastern and other lagging regions, social groups like SC and ST farmers; </a:t>
            </a:r>
          </a:p>
          <a:p>
            <a:r>
              <a:rPr lang="en-IN" sz="3300" dirty="0" smtClean="0">
                <a:latin typeface="Bodoni MT" panose="02070603080606020203" pitchFamily="18" charset="0"/>
              </a:rPr>
              <a:t>(9) Measures have to be taken to </a:t>
            </a:r>
            <a:r>
              <a:rPr lang="en-IN" sz="3300" b="1" dirty="0" smtClean="0">
                <a:latin typeface="Bodoni MT" panose="02070603080606020203" pitchFamily="18" charset="0"/>
              </a:rPr>
              <a:t>take care of </a:t>
            </a:r>
            <a:r>
              <a:rPr lang="en-IN" sz="3300" b="1" dirty="0" err="1" smtClean="0">
                <a:latin typeface="Bodoni MT" panose="02070603080606020203" pitchFamily="18" charset="0"/>
              </a:rPr>
              <a:t>impacTs</a:t>
            </a:r>
            <a:r>
              <a:rPr lang="en-IN" sz="3300" b="1" dirty="0" smtClean="0">
                <a:latin typeface="Bodoni MT" panose="02070603080606020203" pitchFamily="18" charset="0"/>
              </a:rPr>
              <a:t> of climate change and improving resilience in agriculture and sustainability</a:t>
            </a:r>
            <a:r>
              <a:rPr lang="en-IN" sz="3300" dirty="0" smtClean="0">
                <a:latin typeface="Bodoni MT" panose="02070603080606020203" pitchFamily="18" charset="0"/>
              </a:rPr>
              <a:t>; </a:t>
            </a:r>
          </a:p>
          <a:p>
            <a:r>
              <a:rPr lang="en-IN" sz="3300" dirty="0" smtClean="0">
                <a:latin typeface="Bodoni MT" panose="02070603080606020203" pitchFamily="18" charset="0"/>
              </a:rPr>
              <a:t>(10) </a:t>
            </a:r>
            <a:r>
              <a:rPr lang="en-IN" sz="3300" b="1" i="1" dirty="0" smtClean="0">
                <a:latin typeface="Bodoni MT" panose="02070603080606020203" pitchFamily="18" charset="0"/>
              </a:rPr>
              <a:t>Strengthening institutions and governance is crucial for achieving growth, equality and sustainability of agriculture</a:t>
            </a:r>
            <a:endParaRPr lang="en-IN" sz="3300" b="1" i="1" dirty="0">
              <a:latin typeface="Bodoni MT" panose="02070603080606020203" pitchFamily="18" charset="0"/>
            </a:endParaRPr>
          </a:p>
        </p:txBody>
      </p:sp>
    </p:spTree>
    <p:extLst>
      <p:ext uri="{BB962C8B-B14F-4D97-AF65-F5344CB8AC3E}">
        <p14:creationId xmlns:p14="http://schemas.microsoft.com/office/powerpoint/2010/main" val="1777619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 y="101600"/>
            <a:ext cx="11030857" cy="769257"/>
          </a:xfrm>
        </p:spPr>
        <p:txBody>
          <a:bodyPr>
            <a:normAutofit fontScale="90000"/>
          </a:bodyPr>
          <a:lstStyle/>
          <a:p>
            <a:r>
              <a:rPr lang="en-IN" dirty="0" smtClean="0"/>
              <a:t>3 goals of agricultural development in India</a:t>
            </a:r>
            <a:br>
              <a:rPr lang="en-IN" dirty="0" smtClean="0"/>
            </a:br>
            <a:endParaRPr lang="en-IN" dirty="0"/>
          </a:p>
        </p:txBody>
      </p:sp>
      <p:sp>
        <p:nvSpPr>
          <p:cNvPr id="3" name="Content Placeholder 2"/>
          <p:cNvSpPr>
            <a:spLocks noGrp="1"/>
          </p:cNvSpPr>
          <p:nvPr>
            <p:ph idx="1"/>
          </p:nvPr>
        </p:nvSpPr>
        <p:spPr>
          <a:xfrm>
            <a:off x="838200" y="1059543"/>
            <a:ext cx="10515600" cy="5073877"/>
          </a:xfrm>
        </p:spPr>
        <p:txBody>
          <a:bodyPr>
            <a:normAutofit fontScale="92500" lnSpcReduction="10000"/>
          </a:bodyPr>
          <a:lstStyle/>
          <a:p>
            <a:r>
              <a:rPr lang="en-IN" sz="3200" dirty="0" smtClean="0">
                <a:latin typeface="Bodoni MT" panose="02070603080606020203" pitchFamily="18" charset="0"/>
              </a:rPr>
              <a:t>(a) GROWTH- achieve </a:t>
            </a:r>
            <a:r>
              <a:rPr lang="en-IN" sz="3200" dirty="0">
                <a:latin typeface="Bodoni MT" panose="02070603080606020203" pitchFamily="18" charset="0"/>
              </a:rPr>
              <a:t>4% growth in agriculture and raise incomes, increasing productivity (land, </a:t>
            </a:r>
            <a:r>
              <a:rPr lang="en-IN" sz="3200" dirty="0" err="1">
                <a:latin typeface="Bodoni MT" panose="02070603080606020203" pitchFamily="18" charset="0"/>
              </a:rPr>
              <a:t>labor</a:t>
            </a:r>
            <a:r>
              <a:rPr lang="en-IN" sz="3200" dirty="0">
                <a:latin typeface="Bodoni MT" panose="02070603080606020203" pitchFamily="18" charset="0"/>
              </a:rPr>
              <a:t>, total factor), structural transformation within agriculture and farm to non-farm </a:t>
            </a:r>
            <a:r>
              <a:rPr lang="en-IN" sz="3200" dirty="0" smtClean="0">
                <a:latin typeface="Bodoni MT" panose="02070603080606020203" pitchFamily="18" charset="0"/>
              </a:rPr>
              <a:t>sector;</a:t>
            </a:r>
          </a:p>
          <a:p>
            <a:r>
              <a:rPr lang="en-IN" sz="3200" dirty="0" smtClean="0">
                <a:latin typeface="Bodoni MT" panose="02070603080606020203" pitchFamily="18" charset="0"/>
              </a:rPr>
              <a:t>(b) INCLUSIVENESS - </a:t>
            </a:r>
            <a:r>
              <a:rPr lang="en-IN" sz="3200" dirty="0">
                <a:latin typeface="Bodoni MT" panose="02070603080606020203" pitchFamily="18" charset="0"/>
              </a:rPr>
              <a:t>second goal is inclusiveness by focusing on small and marginal farmers, lagging regions, Eastern India, </a:t>
            </a:r>
            <a:r>
              <a:rPr lang="en-IN" sz="3200" dirty="0" err="1">
                <a:latin typeface="Bodoni MT" panose="02070603080606020203" pitchFamily="18" charset="0"/>
              </a:rPr>
              <a:t>rainfed</a:t>
            </a:r>
            <a:r>
              <a:rPr lang="en-IN" sz="3200" dirty="0">
                <a:latin typeface="Bodoni MT" panose="02070603080606020203" pitchFamily="18" charset="0"/>
              </a:rPr>
              <a:t> areas, disadvantaged groups, women, contribution to poverty reduction and food and nutrition security</a:t>
            </a:r>
            <a:endParaRPr lang="en-IN" sz="3200" dirty="0" smtClean="0">
              <a:latin typeface="Bodoni MT" panose="02070603080606020203" pitchFamily="18" charset="0"/>
            </a:endParaRPr>
          </a:p>
          <a:p>
            <a:r>
              <a:rPr lang="en-IN" sz="3200" dirty="0" smtClean="0">
                <a:latin typeface="Bodoni MT" panose="02070603080606020203" pitchFamily="18" charset="0"/>
              </a:rPr>
              <a:t>(c) SUSTAINABILITY - third </a:t>
            </a:r>
            <a:r>
              <a:rPr lang="en-IN" sz="3200" dirty="0">
                <a:latin typeface="Bodoni MT" panose="02070603080606020203" pitchFamily="18" charset="0"/>
              </a:rPr>
              <a:t>goal is to maintain sustainability of agriculture by focusing on environmental concerns, climate change and resilience</a:t>
            </a:r>
          </a:p>
          <a:p>
            <a:endParaRPr lang="en-IN" sz="3200" dirty="0"/>
          </a:p>
        </p:txBody>
      </p:sp>
    </p:spTree>
    <p:extLst>
      <p:ext uri="{BB962C8B-B14F-4D97-AF65-F5344CB8AC3E}">
        <p14:creationId xmlns:p14="http://schemas.microsoft.com/office/powerpoint/2010/main" val="419501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0934" y="-1"/>
            <a:ext cx="11529180" cy="1480458"/>
          </a:xfrm>
        </p:spPr>
        <p:txBody>
          <a:bodyPr>
            <a:noAutofit/>
          </a:bodyPr>
          <a:lstStyle/>
          <a:p>
            <a:r>
              <a:rPr lang="en-IN" sz="3200" b="1" dirty="0" smtClean="0"/>
              <a:t>IMPORTANCE OF AGRICULTURE IN THE ECONOMY AND MAJOR AREAS OF CONCERN</a:t>
            </a:r>
            <a:br>
              <a:rPr lang="en-IN" sz="3200" b="1" dirty="0" smtClean="0"/>
            </a:br>
            <a:endParaRPr lang="en-IN" sz="3200" b="1" dirty="0"/>
          </a:p>
        </p:txBody>
      </p:sp>
      <p:sp>
        <p:nvSpPr>
          <p:cNvPr id="3" name="Content Placeholder 2"/>
          <p:cNvSpPr>
            <a:spLocks noGrp="1"/>
          </p:cNvSpPr>
          <p:nvPr>
            <p:ph idx="1"/>
          </p:nvPr>
        </p:nvSpPr>
        <p:spPr>
          <a:xfrm>
            <a:off x="449944" y="1175657"/>
            <a:ext cx="10392228" cy="5355772"/>
          </a:xfrm>
        </p:spPr>
        <p:txBody>
          <a:bodyPr>
            <a:normAutofit fontScale="62500" lnSpcReduction="20000"/>
          </a:bodyPr>
          <a:lstStyle/>
          <a:p>
            <a:r>
              <a:rPr lang="en-IN" b="1" dirty="0" smtClean="0">
                <a:latin typeface="Bodoni MT" panose="02070603080606020203" pitchFamily="18" charset="0"/>
              </a:rPr>
              <a:t>CONTRIBUTION TO GDP: </a:t>
            </a:r>
            <a:r>
              <a:rPr lang="en-IN" dirty="0" smtClean="0">
                <a:latin typeface="Bodoni MT" panose="02070603080606020203" pitchFamily="18" charset="0"/>
              </a:rPr>
              <a:t>one-sixth but has the potential of contributing more through forward and backward </a:t>
            </a:r>
            <a:r>
              <a:rPr lang="en-IN" dirty="0">
                <a:latin typeface="Bodoni MT" panose="02070603080606020203" pitchFamily="18" charset="0"/>
              </a:rPr>
              <a:t>linkage effects. There are significant linkages between farm and non-farm sectors. </a:t>
            </a:r>
            <a:r>
              <a:rPr lang="en-IN" dirty="0" smtClean="0">
                <a:latin typeface="Bodoni MT" panose="02070603080606020203" pitchFamily="18" charset="0"/>
              </a:rPr>
              <a:t>The </a:t>
            </a:r>
            <a:r>
              <a:rPr lang="en-IN" dirty="0">
                <a:latin typeface="Bodoni MT" panose="02070603080606020203" pitchFamily="18" charset="0"/>
              </a:rPr>
              <a:t>importance of agriculture on non-agricultural sector growth is significant (</a:t>
            </a:r>
            <a:r>
              <a:rPr lang="en-IN" dirty="0" err="1">
                <a:latin typeface="Bodoni MT" panose="02070603080606020203" pitchFamily="18" charset="0"/>
              </a:rPr>
              <a:t>Johsnston</a:t>
            </a:r>
            <a:r>
              <a:rPr lang="en-IN" dirty="0">
                <a:latin typeface="Bodoni MT" panose="02070603080606020203" pitchFamily="18" charset="0"/>
              </a:rPr>
              <a:t> and Mellor,1961 and Mellor,1976). Later, the importance of structure change within agriculture and the role of rural non-farm sector has also been emphasised (Mellor, 1976; </a:t>
            </a:r>
            <a:r>
              <a:rPr lang="en-IN" dirty="0" err="1">
                <a:latin typeface="Bodoni MT" panose="02070603080606020203" pitchFamily="18" charset="0"/>
              </a:rPr>
              <a:t>Liedholm</a:t>
            </a:r>
            <a:r>
              <a:rPr lang="en-IN" dirty="0">
                <a:latin typeface="Bodoni MT" panose="02070603080606020203" pitchFamily="18" charset="0"/>
              </a:rPr>
              <a:t> and </a:t>
            </a:r>
            <a:r>
              <a:rPr lang="en-IN" dirty="0" err="1">
                <a:latin typeface="Bodoni MT" panose="02070603080606020203" pitchFamily="18" charset="0"/>
              </a:rPr>
              <a:t>Kilby</a:t>
            </a:r>
            <a:r>
              <a:rPr lang="en-IN" dirty="0">
                <a:latin typeface="Bodoni MT" panose="02070603080606020203" pitchFamily="18" charset="0"/>
              </a:rPr>
              <a:t>, 1989; Ranis and Stewart, </a:t>
            </a:r>
            <a:r>
              <a:rPr lang="en-IN" dirty="0" smtClean="0">
                <a:latin typeface="Bodoni MT" panose="02070603080606020203" pitchFamily="18" charset="0"/>
              </a:rPr>
              <a:t>1993). </a:t>
            </a:r>
          </a:p>
          <a:p>
            <a:r>
              <a:rPr lang="en-IN" b="1" dirty="0" smtClean="0">
                <a:latin typeface="Bodoni MT" panose="02070603080606020203" pitchFamily="18" charset="0"/>
              </a:rPr>
              <a:t>CONTRIBUTION TO EMPLOYMENT</a:t>
            </a:r>
            <a:r>
              <a:rPr lang="en-IN" dirty="0" smtClean="0">
                <a:latin typeface="Bodoni MT" panose="02070603080606020203" pitchFamily="18" charset="0"/>
              </a:rPr>
              <a:t>: Agriculture remains an important sector in terms of providing livelihoods, provides employment to 56% of the </a:t>
            </a:r>
            <a:r>
              <a:rPr lang="en-IN" dirty="0" err="1" smtClean="0">
                <a:latin typeface="Bodoni MT" panose="02070603080606020203" pitchFamily="18" charset="0"/>
              </a:rPr>
              <a:t>indian</a:t>
            </a:r>
            <a:r>
              <a:rPr lang="en-IN" dirty="0" smtClean="0">
                <a:latin typeface="Bodoni MT" panose="02070603080606020203" pitchFamily="18" charset="0"/>
              </a:rPr>
              <a:t> workforce. Although employment elasticity of agriculture declines over time, the absolute size of the rural labour force continues till economies attain higher levels of transformation. Labour productivity in agriculture can be increased with structural change in agriculture, development of rural non-farm sector or migration to urban areas. Many countries fail to manage this transformation at an adequate rate and face political problems with low incomes of the agricultural population (</a:t>
            </a:r>
            <a:r>
              <a:rPr lang="en-IN" dirty="0" err="1" smtClean="0">
                <a:latin typeface="Bodoni MT" panose="02070603080606020203" pitchFamily="18" charset="0"/>
              </a:rPr>
              <a:t>Rosegrant</a:t>
            </a:r>
            <a:r>
              <a:rPr lang="en-IN" dirty="0" smtClean="0">
                <a:latin typeface="Bodoni MT" panose="02070603080606020203" pitchFamily="18" charset="0"/>
              </a:rPr>
              <a:t> and </a:t>
            </a:r>
            <a:r>
              <a:rPr lang="en-IN" dirty="0" err="1" smtClean="0">
                <a:latin typeface="Bodoni MT" panose="02070603080606020203" pitchFamily="18" charset="0"/>
              </a:rPr>
              <a:t>Hazell</a:t>
            </a:r>
            <a:r>
              <a:rPr lang="en-IN" dirty="0" smtClean="0">
                <a:latin typeface="Bodoni MT" panose="02070603080606020203" pitchFamily="18" charset="0"/>
              </a:rPr>
              <a:t>, 2000). </a:t>
            </a:r>
          </a:p>
          <a:p>
            <a:r>
              <a:rPr lang="en-IN" b="1" dirty="0">
                <a:latin typeface="Bodoni MT" panose="02070603080606020203" pitchFamily="18" charset="0"/>
              </a:rPr>
              <a:t>FOOD SECURITY</a:t>
            </a:r>
            <a:r>
              <a:rPr lang="en-IN" dirty="0" smtClean="0">
                <a:latin typeface="Bodoni MT" panose="02070603080606020203" pitchFamily="18" charset="0"/>
              </a:rPr>
              <a:t>: </a:t>
            </a:r>
            <a:r>
              <a:rPr lang="en-IN" dirty="0">
                <a:latin typeface="Bodoni MT" panose="02070603080606020203" pitchFamily="18" charset="0"/>
              </a:rPr>
              <a:t>Agriculture has significant linkages to food and nutritional security (IFPRI, 2015). This sector also plays an important role in adaptation and mitigation strategies relating to climate change (IPCC, 2001 and 2007).  Similarly, agriculture development is crucial for reduction in poverty (World Bank, 2008). Thus, farm sector is also crucial for inclusiveness and sustainability.</a:t>
            </a:r>
            <a:endParaRPr lang="en-IN" dirty="0" smtClean="0">
              <a:latin typeface="Bodoni MT" panose="02070603080606020203" pitchFamily="18" charset="0"/>
            </a:endParaRPr>
          </a:p>
          <a:p>
            <a:r>
              <a:rPr lang="en-IN" b="1" dirty="0" smtClean="0">
                <a:latin typeface="Bodoni MT" panose="02070603080606020203" pitchFamily="18" charset="0"/>
              </a:rPr>
              <a:t>CONTRIBUTES </a:t>
            </a:r>
            <a:r>
              <a:rPr lang="en-IN" b="1" dirty="0">
                <a:latin typeface="Bodoni MT" panose="02070603080606020203" pitchFamily="18" charset="0"/>
              </a:rPr>
              <a:t>TO SDGS </a:t>
            </a:r>
            <a:r>
              <a:rPr lang="en-IN" dirty="0">
                <a:latin typeface="Bodoni MT" panose="02070603080606020203" pitchFamily="18" charset="0"/>
              </a:rPr>
              <a:t>:  At global level, a goal on agriculture is included in Sustainable Development Goals (SDGs). Goal 2 of SDGs includes targets on agricultural productivity and sustainability as agriculture is also critical to achieve many other SDGs relating to hunger, malnutrition, climate change, gender equity, natural resources protection and jobs. There are also initiatives </a:t>
            </a:r>
            <a:r>
              <a:rPr lang="en-IN" dirty="0" smtClean="0">
                <a:latin typeface="Bodoni MT" panose="02070603080606020203" pitchFamily="18" charset="0"/>
              </a:rPr>
              <a:t>like </a:t>
            </a:r>
            <a:r>
              <a:rPr lang="en-IN" dirty="0">
                <a:latin typeface="Bodoni MT" panose="02070603080606020203" pitchFamily="18" charset="0"/>
              </a:rPr>
              <a:t>Compact 2025 which aims to end hunger and </a:t>
            </a:r>
            <a:r>
              <a:rPr lang="en-IN" dirty="0" smtClean="0">
                <a:latin typeface="Bodoni MT" panose="02070603080606020203" pitchFamily="18" charset="0"/>
              </a:rPr>
              <a:t>under nutrition </a:t>
            </a:r>
            <a:r>
              <a:rPr lang="en-IN" dirty="0">
                <a:latin typeface="Bodoni MT" panose="02070603080606020203" pitchFamily="18" charset="0"/>
              </a:rPr>
              <a:t>by </a:t>
            </a:r>
            <a:r>
              <a:rPr lang="en-IN" dirty="0" smtClean="0">
                <a:latin typeface="Bodoni MT" panose="02070603080606020203" pitchFamily="18" charset="0"/>
              </a:rPr>
              <a:t>2025. </a:t>
            </a:r>
            <a:r>
              <a:rPr lang="en-IN" dirty="0">
                <a:latin typeface="Bodoni MT" panose="02070603080606020203" pitchFamily="18" charset="0"/>
              </a:rPr>
              <a:t>This goal has to be attained five years before targeted achievements of SDGs in 2030.</a:t>
            </a:r>
            <a:endParaRPr lang="en-IN" dirty="0" smtClean="0">
              <a:latin typeface="Bodoni MT" panose="02070603080606020203" pitchFamily="18" charset="0"/>
            </a:endParaRPr>
          </a:p>
          <a:p>
            <a:r>
              <a:rPr lang="en-IN" dirty="0" smtClean="0">
                <a:latin typeface="Bodoni MT" panose="02070603080606020203" pitchFamily="18" charset="0"/>
              </a:rPr>
              <a:t>MOST INCLUSIVE GROWTH SECTORS IN THE ECONOMY</a:t>
            </a:r>
            <a:endParaRPr lang="en-IN" dirty="0">
              <a:latin typeface="Bodoni MT" panose="02070603080606020203" pitchFamily="18" charset="0"/>
            </a:endParaRPr>
          </a:p>
        </p:txBody>
      </p:sp>
    </p:spTree>
    <p:extLst>
      <p:ext uri="{BB962C8B-B14F-4D97-AF65-F5344CB8AC3E}">
        <p14:creationId xmlns:p14="http://schemas.microsoft.com/office/powerpoint/2010/main" val="2032517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1353800" cy="856342"/>
          </a:xfrm>
        </p:spPr>
        <p:txBody>
          <a:bodyPr/>
          <a:lstStyle/>
          <a:p>
            <a:r>
              <a:rPr lang="en-IN" dirty="0" smtClean="0"/>
              <a:t>PERFORMANCE OF INDIAN AGRICULTURE</a:t>
            </a:r>
            <a:endParaRPr lang="en-IN" dirty="0"/>
          </a:p>
        </p:txBody>
      </p:sp>
      <p:sp>
        <p:nvSpPr>
          <p:cNvPr id="3" name="Content Placeholder 2"/>
          <p:cNvSpPr>
            <a:spLocks noGrp="1"/>
          </p:cNvSpPr>
          <p:nvPr>
            <p:ph idx="1"/>
          </p:nvPr>
        </p:nvSpPr>
        <p:spPr>
          <a:xfrm>
            <a:off x="740229" y="1074057"/>
            <a:ext cx="10613571" cy="5355772"/>
          </a:xfrm>
        </p:spPr>
        <p:txBody>
          <a:bodyPr>
            <a:normAutofit fontScale="85000" lnSpcReduction="10000"/>
          </a:bodyPr>
          <a:lstStyle/>
          <a:p>
            <a:r>
              <a:rPr lang="en-IN" dirty="0" smtClean="0">
                <a:latin typeface="Bodoni MT" panose="02070603080606020203" pitchFamily="18" charset="0"/>
              </a:rPr>
              <a:t>Agricultural Growth and Structural Change </a:t>
            </a:r>
          </a:p>
          <a:p>
            <a:r>
              <a:rPr lang="en-IN" dirty="0" smtClean="0">
                <a:latin typeface="Bodoni MT" panose="02070603080606020203" pitchFamily="18" charset="0"/>
              </a:rPr>
              <a:t>It is known that the decline in the share of agricultural workers in total workers has been slower than the decline in the share of agriculture in the GDP. There is a need for structural change in both output and employment of agriculture.  </a:t>
            </a:r>
          </a:p>
          <a:p>
            <a:r>
              <a:rPr lang="en-IN" dirty="0" smtClean="0">
                <a:latin typeface="Bodoni MT" panose="02070603080606020203" pitchFamily="18" charset="0"/>
              </a:rPr>
              <a:t>Agricultural GDP refers to agriculture and allied activities. But, if we extend this to throughout the value chains which includes food and agro processing, the share of agriculture GDP will be much higher and has significant linkages with other sectors.   </a:t>
            </a:r>
          </a:p>
          <a:p>
            <a:r>
              <a:rPr lang="en-IN" dirty="0" smtClean="0">
                <a:latin typeface="Bodoni MT" panose="02070603080606020203" pitchFamily="18" charset="0"/>
              </a:rPr>
              <a:t>In the decade of 1960s, agricultural growth rate was around 1% per annum. </a:t>
            </a:r>
          </a:p>
          <a:p>
            <a:r>
              <a:rPr lang="en-IN" dirty="0" smtClean="0">
                <a:latin typeface="Bodoni MT" panose="02070603080606020203" pitchFamily="18" charset="0"/>
              </a:rPr>
              <a:t>In other periods, the growth rates range from 2.2% to 2.7% per annum. The highest growth rate of GDP from agriculture was 3.7% per annum during 2004-05 to 2013-14. </a:t>
            </a:r>
          </a:p>
          <a:p>
            <a:r>
              <a:rPr lang="en-IN" dirty="0" smtClean="0">
                <a:latin typeface="Bodoni MT" panose="02070603080606020203" pitchFamily="18" charset="0"/>
              </a:rPr>
              <a:t>The growth rate in agriculture in the period 2009-10 to 2013-14 was 4.3% per annum. This is one of the highest growth rates recoded in independent India. </a:t>
            </a:r>
            <a:endParaRPr lang="en-IN" dirty="0">
              <a:latin typeface="Bodoni MT" panose="02070603080606020203" pitchFamily="18" charset="0"/>
            </a:endParaRPr>
          </a:p>
        </p:txBody>
      </p:sp>
    </p:spTree>
    <p:extLst>
      <p:ext uri="{BB962C8B-B14F-4D97-AF65-F5344CB8AC3E}">
        <p14:creationId xmlns:p14="http://schemas.microsoft.com/office/powerpoint/2010/main" val="2984693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23446"/>
          </a:xfrm>
        </p:spPr>
        <p:txBody>
          <a:bodyPr/>
          <a:lstStyle/>
          <a:p>
            <a:r>
              <a:rPr lang="en-IN" dirty="0" smtClean="0"/>
              <a:t>PERFORMANCE OF INDIAN AGRICULTURE</a:t>
            </a:r>
            <a:endParaRPr lang="en-IN" dirty="0"/>
          </a:p>
        </p:txBody>
      </p:sp>
      <p:sp>
        <p:nvSpPr>
          <p:cNvPr id="3" name="Content Placeholder 2"/>
          <p:cNvSpPr>
            <a:spLocks noGrp="1"/>
          </p:cNvSpPr>
          <p:nvPr>
            <p:ph idx="1"/>
          </p:nvPr>
        </p:nvSpPr>
        <p:spPr>
          <a:xfrm>
            <a:off x="838200" y="1088572"/>
            <a:ext cx="10515600" cy="5088391"/>
          </a:xfrm>
        </p:spPr>
        <p:txBody>
          <a:bodyPr>
            <a:normAutofit fontScale="92500" lnSpcReduction="10000"/>
          </a:bodyPr>
          <a:lstStyle/>
          <a:p>
            <a:r>
              <a:rPr lang="en-IN" dirty="0" smtClean="0">
                <a:latin typeface="Bodoni MT" panose="02070603080606020203" pitchFamily="18" charset="0"/>
              </a:rPr>
              <a:t>Performance of Agriculture in the post –Independence era has been impressive as compared to the pre-Independence period.</a:t>
            </a:r>
          </a:p>
          <a:p>
            <a:r>
              <a:rPr lang="en-IN" dirty="0" smtClean="0">
                <a:latin typeface="Bodoni MT" panose="02070603080606020203" pitchFamily="18" charset="0"/>
              </a:rPr>
              <a:t>Extensive cultivation characterised Indian Agriculture in the pre- and post –Green Revolution period. </a:t>
            </a:r>
          </a:p>
          <a:p>
            <a:r>
              <a:rPr lang="en-IN" dirty="0" smtClean="0">
                <a:latin typeface="Bodoni MT" panose="02070603080606020203" pitchFamily="18" charset="0"/>
              </a:rPr>
              <a:t>There was a notable increase in-</a:t>
            </a:r>
          </a:p>
          <a:p>
            <a:pPr lvl="2"/>
            <a:r>
              <a:rPr lang="en-IN" sz="2400" dirty="0" smtClean="0">
                <a:latin typeface="Bodoni MT" panose="02070603080606020203" pitchFamily="18" charset="0"/>
              </a:rPr>
              <a:t>Use of modern inputs</a:t>
            </a:r>
          </a:p>
          <a:p>
            <a:pPr lvl="2"/>
            <a:r>
              <a:rPr lang="en-IN" sz="2400" dirty="0" smtClean="0">
                <a:latin typeface="Bodoni MT" panose="02070603080606020203" pitchFamily="18" charset="0"/>
              </a:rPr>
              <a:t>net irrigated area</a:t>
            </a:r>
          </a:p>
          <a:p>
            <a:pPr lvl="2"/>
            <a:r>
              <a:rPr lang="en-IN" sz="2400" dirty="0" smtClean="0">
                <a:latin typeface="Bodoni MT" panose="02070603080606020203" pitchFamily="18" charset="0"/>
              </a:rPr>
              <a:t>Fertilizer consumption</a:t>
            </a:r>
          </a:p>
          <a:p>
            <a:pPr lvl="2"/>
            <a:r>
              <a:rPr lang="en-IN" sz="2400" dirty="0" smtClean="0">
                <a:latin typeface="Bodoni MT" panose="02070603080606020203" pitchFamily="18" charset="0"/>
              </a:rPr>
              <a:t>area under HYVs</a:t>
            </a:r>
            <a:endParaRPr lang="en-IN" dirty="0" smtClean="0">
              <a:latin typeface="Bodoni MT" panose="02070603080606020203" pitchFamily="18" charset="0"/>
            </a:endParaRPr>
          </a:p>
          <a:p>
            <a:r>
              <a:rPr lang="en-IN" dirty="0" smtClean="0">
                <a:latin typeface="Bodoni MT" panose="02070603080606020203" pitchFamily="18" charset="0"/>
              </a:rPr>
              <a:t>In the post Reforms period, in response to growing domestic and export demand for non-cereal food items, there has been a discernible shift in the allocation of resources from cereals to dairy farming, poultry, edible oils, meat, fish etc. These enterprises being labour intensive contributed to wage employment.</a:t>
            </a:r>
            <a:endParaRPr lang="en-IN" dirty="0">
              <a:latin typeface="Bodoni MT" panose="02070603080606020203" pitchFamily="18" charset="0"/>
            </a:endParaRPr>
          </a:p>
          <a:p>
            <a:endParaRPr lang="en-IN" dirty="0" smtClean="0"/>
          </a:p>
          <a:p>
            <a:endParaRPr lang="en-IN" dirty="0" smtClean="0"/>
          </a:p>
        </p:txBody>
      </p:sp>
    </p:spTree>
    <p:extLst>
      <p:ext uri="{BB962C8B-B14F-4D97-AF65-F5344CB8AC3E}">
        <p14:creationId xmlns:p14="http://schemas.microsoft.com/office/powerpoint/2010/main" val="2494444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POLICIES SINCE INDEPENDENCE</a:t>
            </a:r>
            <a:endParaRPr lang="en-IN" dirty="0"/>
          </a:p>
        </p:txBody>
      </p:sp>
      <p:sp>
        <p:nvSpPr>
          <p:cNvPr id="3" name="Content Placeholder 2"/>
          <p:cNvSpPr>
            <a:spLocks noGrp="1"/>
          </p:cNvSpPr>
          <p:nvPr>
            <p:ph idx="1"/>
          </p:nvPr>
        </p:nvSpPr>
        <p:spPr>
          <a:xfrm>
            <a:off x="838200" y="1480457"/>
            <a:ext cx="10515600" cy="4696506"/>
          </a:xfrm>
        </p:spPr>
        <p:txBody>
          <a:bodyPr>
            <a:normAutofit/>
          </a:bodyPr>
          <a:lstStyle/>
          <a:p>
            <a:r>
              <a:rPr lang="en-IN" dirty="0" smtClean="0">
                <a:latin typeface="Bodoni MT" panose="02070603080606020203" pitchFamily="18" charset="0"/>
              </a:rPr>
              <a:t>INSTITUTIONAL REFORMS (Land Reforms)</a:t>
            </a:r>
          </a:p>
          <a:p>
            <a:r>
              <a:rPr lang="en-IN" dirty="0" smtClean="0">
                <a:latin typeface="Bodoni MT" panose="02070603080606020203" pitchFamily="18" charset="0"/>
              </a:rPr>
              <a:t>PUBLIC INVESTMENT POLICIES (massive investment in agriculture)</a:t>
            </a:r>
          </a:p>
          <a:p>
            <a:r>
              <a:rPr lang="en-IN" dirty="0" smtClean="0">
                <a:latin typeface="Bodoni MT" panose="02070603080606020203" pitchFamily="18" charset="0"/>
              </a:rPr>
              <a:t>During the first three 5-year plans(1950-65), institutional reforms and public investment policies dominated.</a:t>
            </a:r>
          </a:p>
          <a:p>
            <a:r>
              <a:rPr lang="en-IN" dirty="0" smtClean="0">
                <a:latin typeface="Bodoni MT" panose="02070603080606020203" pitchFamily="18" charset="0"/>
              </a:rPr>
              <a:t>INCENTIVE POLICIES (1967-90) / green revolution</a:t>
            </a:r>
          </a:p>
          <a:p>
            <a:r>
              <a:rPr lang="en-IN" dirty="0" smtClean="0">
                <a:latin typeface="Bodoni MT" panose="02070603080606020203" pitchFamily="18" charset="0"/>
              </a:rPr>
              <a:t>REFORMS AND GLOBALISATION POLICIES (post 1991)</a:t>
            </a:r>
            <a:endParaRPr lang="en-IN" dirty="0">
              <a:latin typeface="Bodoni MT" panose="02070603080606020203" pitchFamily="18" charset="0"/>
            </a:endParaRPr>
          </a:p>
        </p:txBody>
      </p:sp>
    </p:spTree>
    <p:extLst>
      <p:ext uri="{BB962C8B-B14F-4D97-AF65-F5344CB8AC3E}">
        <p14:creationId xmlns:p14="http://schemas.microsoft.com/office/powerpoint/2010/main" val="3991114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36361"/>
          </a:xfrm>
        </p:spPr>
        <p:txBody>
          <a:bodyPr>
            <a:normAutofit fontScale="90000"/>
          </a:bodyPr>
          <a:lstStyle/>
          <a:p>
            <a:r>
              <a:rPr lang="en-IN" dirty="0" smtClean="0"/>
              <a:t>INSTITUTIONAL REFORMS</a:t>
            </a:r>
            <a:endParaRPr lang="en-IN" dirty="0"/>
          </a:p>
        </p:txBody>
      </p:sp>
      <p:sp>
        <p:nvSpPr>
          <p:cNvPr id="3" name="Content Placeholder 2"/>
          <p:cNvSpPr>
            <a:spLocks noGrp="1"/>
          </p:cNvSpPr>
          <p:nvPr>
            <p:ph idx="1"/>
          </p:nvPr>
        </p:nvSpPr>
        <p:spPr>
          <a:xfrm>
            <a:off x="838200" y="1117600"/>
            <a:ext cx="10515600" cy="5059363"/>
          </a:xfrm>
        </p:spPr>
        <p:txBody>
          <a:bodyPr>
            <a:normAutofit/>
          </a:bodyPr>
          <a:lstStyle/>
          <a:p>
            <a:r>
              <a:rPr lang="en-IN" b="1" dirty="0">
                <a:latin typeface="Bodoni MT" panose="02070603080606020203" pitchFamily="18" charset="0"/>
              </a:rPr>
              <a:t>Land Reform</a:t>
            </a:r>
            <a:r>
              <a:rPr lang="en-IN" dirty="0">
                <a:latin typeface="Bodoni MT" panose="02070603080606020203" pitchFamily="18" charset="0"/>
              </a:rPr>
              <a:t> refers to efforts to reform the ownership and regulation of land in India. </a:t>
            </a:r>
            <a:endParaRPr lang="en-IN" dirty="0" smtClean="0">
              <a:latin typeface="Bodoni MT" panose="02070603080606020203" pitchFamily="18" charset="0"/>
            </a:endParaRPr>
          </a:p>
          <a:p>
            <a:r>
              <a:rPr lang="en-IN" dirty="0" smtClean="0">
                <a:latin typeface="Bodoni MT" panose="02070603080606020203" pitchFamily="18" charset="0"/>
              </a:rPr>
              <a:t>2 </a:t>
            </a:r>
            <a:r>
              <a:rPr lang="en-IN" dirty="0">
                <a:latin typeface="Bodoni MT" panose="02070603080606020203" pitchFamily="18" charset="0"/>
              </a:rPr>
              <a:t>specific objectives: </a:t>
            </a:r>
            <a:endParaRPr lang="en-IN" dirty="0" smtClean="0">
              <a:latin typeface="Bodoni MT" panose="02070603080606020203" pitchFamily="18" charset="0"/>
            </a:endParaRPr>
          </a:p>
          <a:p>
            <a:pPr lvl="2"/>
            <a:r>
              <a:rPr lang="en-IN" dirty="0" smtClean="0">
                <a:latin typeface="Bodoni MT" panose="02070603080606020203" pitchFamily="18" charset="0"/>
              </a:rPr>
              <a:t>to remove impediments  that arose from the agrarian structure inherited from the past so as to increase in agricultural production </a:t>
            </a:r>
          </a:p>
          <a:p>
            <a:pPr lvl="2"/>
            <a:r>
              <a:rPr lang="en-IN" dirty="0" smtClean="0">
                <a:latin typeface="Bodoni MT" panose="02070603080606020203" pitchFamily="18" charset="0"/>
              </a:rPr>
              <a:t>to eliminate all elements of exploitation and social injustice within the agrarian system, to provide security for the tiller of the soil and assure equality of status and opportunity to all sections of the rural population.</a:t>
            </a:r>
          </a:p>
          <a:p>
            <a:r>
              <a:rPr lang="en-IN" sz="2400" dirty="0" smtClean="0">
                <a:latin typeface="Bodoni MT" panose="02070603080606020203" pitchFamily="18" charset="0"/>
              </a:rPr>
              <a:t>THREE MAIN ASPECTS:</a:t>
            </a:r>
          </a:p>
          <a:p>
            <a:pPr lvl="2"/>
            <a:r>
              <a:rPr lang="en-IN" b="1" dirty="0" smtClean="0">
                <a:latin typeface="Bodoni MT" panose="02070603080606020203" pitchFamily="18" charset="0"/>
              </a:rPr>
              <a:t>Abolition </a:t>
            </a:r>
            <a:r>
              <a:rPr lang="en-IN" b="1" dirty="0">
                <a:latin typeface="Bodoni MT" panose="02070603080606020203" pitchFamily="18" charset="0"/>
              </a:rPr>
              <a:t>of intermediaries</a:t>
            </a:r>
            <a:r>
              <a:rPr lang="en-IN" dirty="0">
                <a:latin typeface="Bodoni MT" panose="02070603080606020203" pitchFamily="18" charset="0"/>
              </a:rPr>
              <a:t> (rent collectors under the pre-Independence land revenue system);</a:t>
            </a:r>
          </a:p>
          <a:p>
            <a:pPr lvl="2"/>
            <a:r>
              <a:rPr lang="en-IN" b="1" dirty="0">
                <a:latin typeface="Bodoni MT" panose="02070603080606020203" pitchFamily="18" charset="0"/>
              </a:rPr>
              <a:t>Tenancy regulation </a:t>
            </a:r>
            <a:r>
              <a:rPr lang="en-IN" dirty="0">
                <a:latin typeface="Bodoni MT" panose="02070603080606020203" pitchFamily="18" charset="0"/>
              </a:rPr>
              <a:t>(to improve the contractual terms including the security of tenure);</a:t>
            </a:r>
          </a:p>
          <a:p>
            <a:pPr lvl="2"/>
            <a:r>
              <a:rPr lang="en-IN" b="1" dirty="0" smtClean="0">
                <a:latin typeface="Bodoni MT" panose="02070603080606020203" pitchFamily="18" charset="0"/>
              </a:rPr>
              <a:t>Ceiling </a:t>
            </a:r>
            <a:r>
              <a:rPr lang="en-IN" b="1" dirty="0">
                <a:latin typeface="Bodoni MT" panose="02070603080606020203" pitchFamily="18" charset="0"/>
              </a:rPr>
              <a:t>on landholdings </a:t>
            </a:r>
            <a:r>
              <a:rPr lang="en-IN" dirty="0">
                <a:latin typeface="Bodoni MT" panose="02070603080606020203" pitchFamily="18" charset="0"/>
              </a:rPr>
              <a:t>(to redistributing surplus land to the landless);</a:t>
            </a:r>
          </a:p>
          <a:p>
            <a:endParaRPr lang="en-IN" dirty="0">
              <a:latin typeface="Bodoni MT" panose="02070603080606020203" pitchFamily="18" charset="0"/>
            </a:endParaRPr>
          </a:p>
        </p:txBody>
      </p:sp>
    </p:spTree>
    <p:extLst>
      <p:ext uri="{BB962C8B-B14F-4D97-AF65-F5344CB8AC3E}">
        <p14:creationId xmlns:p14="http://schemas.microsoft.com/office/powerpoint/2010/main" val="674660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7657" y="481238"/>
            <a:ext cx="10686143" cy="592817"/>
          </a:xfrm>
        </p:spPr>
        <p:txBody>
          <a:bodyPr>
            <a:normAutofit fontScale="90000"/>
          </a:bodyPr>
          <a:lstStyle/>
          <a:p>
            <a:r>
              <a:rPr lang="en-IN" dirty="0" smtClean="0">
                <a:latin typeface="Bodoni MT" panose="02070603080606020203" pitchFamily="18" charset="0"/>
              </a:rPr>
              <a:t>PUBLIC INVESTMENT POLICIES</a:t>
            </a:r>
            <a:br>
              <a:rPr lang="en-IN" dirty="0" smtClean="0">
                <a:latin typeface="Bodoni MT" panose="02070603080606020203" pitchFamily="18" charset="0"/>
              </a:rPr>
            </a:br>
            <a:endParaRPr lang="en-IN" dirty="0"/>
          </a:p>
        </p:txBody>
      </p:sp>
      <p:sp>
        <p:nvSpPr>
          <p:cNvPr id="3" name="Content Placeholder 2"/>
          <p:cNvSpPr>
            <a:spLocks noGrp="1"/>
          </p:cNvSpPr>
          <p:nvPr>
            <p:ph idx="1"/>
          </p:nvPr>
        </p:nvSpPr>
        <p:spPr>
          <a:xfrm>
            <a:off x="827314" y="1407886"/>
            <a:ext cx="10526486" cy="4769077"/>
          </a:xfrm>
        </p:spPr>
        <p:txBody>
          <a:bodyPr/>
          <a:lstStyle/>
          <a:p>
            <a:r>
              <a:rPr lang="en-IN" dirty="0" smtClean="0"/>
              <a:t>PRIME OBJECTIVE: To achieve self-sufficiency in food grains</a:t>
            </a:r>
          </a:p>
          <a:p>
            <a:r>
              <a:rPr lang="en-IN" dirty="0" smtClean="0"/>
              <a:t>STEPS:</a:t>
            </a:r>
          </a:p>
          <a:p>
            <a:pPr lvl="1"/>
            <a:r>
              <a:rPr lang="en-IN" b="1" dirty="0" smtClean="0"/>
              <a:t>MASSIVE PUBLIC INVESTMENTS </a:t>
            </a:r>
            <a:r>
              <a:rPr lang="en-IN" dirty="0" smtClean="0"/>
              <a:t>IN CONSTRUCTING IRRIGATION RESERVOIRS AND DISTRIBUTION SYSTEMS</a:t>
            </a:r>
          </a:p>
          <a:p>
            <a:pPr lvl="1"/>
            <a:endParaRPr lang="en-IN" dirty="0"/>
          </a:p>
          <a:p>
            <a:pPr lvl="1"/>
            <a:r>
              <a:rPr lang="en-IN" b="1" dirty="0" smtClean="0"/>
              <a:t>EXPANSION OF INSTITUTIONAL CREDIT- </a:t>
            </a:r>
            <a:r>
              <a:rPr lang="en-IN" dirty="0" smtClean="0"/>
              <a:t>in order to put an end to the exploitative practices of the informal sources of credit wit respect to exorbitant rate of interest and other terms and conditions </a:t>
            </a:r>
          </a:p>
          <a:p>
            <a:pPr lvl="1"/>
            <a:endParaRPr lang="en-IN" dirty="0"/>
          </a:p>
        </p:txBody>
      </p:sp>
    </p:spTree>
    <p:extLst>
      <p:ext uri="{BB962C8B-B14F-4D97-AF65-F5344CB8AC3E}">
        <p14:creationId xmlns:p14="http://schemas.microsoft.com/office/powerpoint/2010/main" val="148005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115" y="101601"/>
            <a:ext cx="11237686" cy="740228"/>
          </a:xfrm>
        </p:spPr>
        <p:txBody>
          <a:bodyPr/>
          <a:lstStyle/>
          <a:p>
            <a:r>
              <a:rPr lang="en-IN" dirty="0" smtClean="0"/>
              <a:t>INCENTIVES POLICIES (1967-90)</a:t>
            </a:r>
            <a:endParaRPr lang="en-IN" dirty="0"/>
          </a:p>
        </p:txBody>
      </p:sp>
      <p:sp>
        <p:nvSpPr>
          <p:cNvPr id="3" name="Content Placeholder 2"/>
          <p:cNvSpPr>
            <a:spLocks noGrp="1"/>
          </p:cNvSpPr>
          <p:nvPr>
            <p:ph idx="1"/>
          </p:nvPr>
        </p:nvSpPr>
        <p:spPr>
          <a:xfrm>
            <a:off x="508000" y="841828"/>
            <a:ext cx="10845800" cy="5747657"/>
          </a:xfrm>
        </p:spPr>
        <p:txBody>
          <a:bodyPr>
            <a:normAutofit/>
          </a:bodyPr>
          <a:lstStyle/>
          <a:p>
            <a:r>
              <a:rPr lang="en-IN" dirty="0" smtClean="0">
                <a:latin typeface="Bodoni MT" panose="02070603080606020203" pitchFamily="18" charset="0"/>
              </a:rPr>
              <a:t>Combination of public investments and adoption of new technology </a:t>
            </a:r>
            <a:r>
              <a:rPr lang="en-IN" sz="2400" i="1" dirty="0" smtClean="0">
                <a:latin typeface="Bodoni MT" panose="02070603080606020203" pitchFamily="18" charset="0"/>
              </a:rPr>
              <a:t>(after the humiliating experience of importing food grains, there was a vigorous drive to achieve self sufficiency in food grains)</a:t>
            </a:r>
          </a:p>
          <a:p>
            <a:r>
              <a:rPr lang="en-IN" dirty="0" smtClean="0">
                <a:latin typeface="Bodoni MT" panose="02070603080606020203" pitchFamily="18" charset="0"/>
              </a:rPr>
              <a:t>Incentive Policies Focussed On Both Inputs And Output.</a:t>
            </a:r>
          </a:p>
          <a:p>
            <a:r>
              <a:rPr lang="en-IN" dirty="0" smtClean="0">
                <a:latin typeface="Bodoni MT" panose="02070603080606020203" pitchFamily="18" charset="0"/>
              </a:rPr>
              <a:t>INPUT SIDE:</a:t>
            </a:r>
          </a:p>
          <a:p>
            <a:pPr lvl="1"/>
            <a:r>
              <a:rPr lang="en-IN" dirty="0" smtClean="0">
                <a:latin typeface="Bodoni MT" panose="02070603080606020203" pitchFamily="18" charset="0"/>
              </a:rPr>
              <a:t>Subsidies On Inputs- Irrigation, Credit, Fertilizers And Power</a:t>
            </a:r>
          </a:p>
          <a:p>
            <a:pPr lvl="1"/>
            <a:r>
              <a:rPr lang="en-IN" dirty="0" smtClean="0">
                <a:latin typeface="Bodoni MT" panose="02070603080606020203" pitchFamily="18" charset="0"/>
              </a:rPr>
              <a:t>Introduction of HYVs </a:t>
            </a:r>
          </a:p>
          <a:p>
            <a:pPr lvl="1"/>
            <a:r>
              <a:rPr lang="en-IN" dirty="0" smtClean="0">
                <a:latin typeface="Bodoni MT" panose="02070603080606020203" pitchFamily="18" charset="0"/>
              </a:rPr>
              <a:t>Dual goal of – protecting farmers’ interests by providing inputs  at lower prices and encourage diffusion of new technology</a:t>
            </a:r>
          </a:p>
          <a:p>
            <a:r>
              <a:rPr lang="en-IN" dirty="0" smtClean="0">
                <a:latin typeface="Bodoni MT" panose="02070603080606020203" pitchFamily="18" charset="0"/>
              </a:rPr>
              <a:t>OUTPUT SIDE: </a:t>
            </a:r>
            <a:r>
              <a:rPr lang="en-IN" i="1" dirty="0" smtClean="0">
                <a:latin typeface="Bodoni MT" panose="02070603080606020203" pitchFamily="18" charset="0"/>
              </a:rPr>
              <a:t>Procurement Cum Distribution Policy</a:t>
            </a:r>
          </a:p>
          <a:p>
            <a:pPr lvl="1"/>
            <a:r>
              <a:rPr lang="en-IN" dirty="0" smtClean="0">
                <a:latin typeface="Bodoni MT" panose="02070603080606020203" pitchFamily="18" charset="0"/>
              </a:rPr>
              <a:t>Support prices at sowing and buy all grains for sale at this price</a:t>
            </a:r>
          </a:p>
          <a:p>
            <a:pPr lvl="1"/>
            <a:r>
              <a:rPr lang="en-IN" dirty="0" smtClean="0">
                <a:latin typeface="Bodoni MT" panose="02070603080606020203" pitchFamily="18" charset="0"/>
              </a:rPr>
              <a:t>FOOD CORPORATION OF INDIA &amp; AGRICULTURAL PRICES COMMISSION established in mid-1960s</a:t>
            </a:r>
          </a:p>
        </p:txBody>
      </p:sp>
    </p:spTree>
    <p:extLst>
      <p:ext uri="{BB962C8B-B14F-4D97-AF65-F5344CB8AC3E}">
        <p14:creationId xmlns:p14="http://schemas.microsoft.com/office/powerpoint/2010/main" val="6269669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188</TotalTime>
  <Words>1867</Words>
  <Application>Microsoft Office PowerPoint</Application>
  <PresentationFormat>Widescreen</PresentationFormat>
  <Paragraphs>99</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Bodoni MT</vt:lpstr>
      <vt:lpstr>Calibri</vt:lpstr>
      <vt:lpstr>Cambria</vt:lpstr>
      <vt:lpstr>Office Theme</vt:lpstr>
      <vt:lpstr>INDIAN AGRICULTURE </vt:lpstr>
      <vt:lpstr>3 goals of agricultural development in India </vt:lpstr>
      <vt:lpstr>IMPORTANCE OF AGRICULTURE IN THE ECONOMY AND MAJOR AREAS OF CONCERN </vt:lpstr>
      <vt:lpstr>PERFORMANCE OF INDIAN AGRICULTURE</vt:lpstr>
      <vt:lpstr>PERFORMANCE OF INDIAN AGRICULTURE</vt:lpstr>
      <vt:lpstr>POLICIES SINCE INDEPENDENCE</vt:lpstr>
      <vt:lpstr>INSTITUTIONAL REFORMS</vt:lpstr>
      <vt:lpstr>PUBLIC INVESTMENT POLICIES </vt:lpstr>
      <vt:lpstr>INCENTIVES POLICIES (1967-90)</vt:lpstr>
      <vt:lpstr>REFORMS AND GLOBALISATION POLICIES</vt:lpstr>
      <vt:lpstr>POLICY CHANGES NEEDED FOR HIGHER GROWTH</vt:lpstr>
      <vt:lpstr>PowerPoint Presentation</vt:lpstr>
      <vt:lpstr>PowerPoint Presentation</vt:lpstr>
      <vt:lpstr>POLICY SUGGESTIONS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TRANSFORMATION OF INDIAN AGRICULTURE? Growth, Inclusiveness and Sustainability  S. Mahendra Dev</dc:title>
  <dc:creator>bornali borah</dc:creator>
  <cp:lastModifiedBy>bornali borah</cp:lastModifiedBy>
  <cp:revision>19</cp:revision>
  <dcterms:created xsi:type="dcterms:W3CDTF">2020-02-21T02:40:26Z</dcterms:created>
  <dcterms:modified xsi:type="dcterms:W3CDTF">2020-03-25T02:58:43Z</dcterms:modified>
</cp:coreProperties>
</file>