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AF6B1DA-9287-4E72-A991-0FAA0BCB4C02}" type="datetimeFigureOut">
              <a:rPr lang="en-US" smtClean="0"/>
              <a:t>4/22/2020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E0FB8ED-0575-4B40-925F-48F38EFA437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F6B1DA-9287-4E72-A991-0FAA0BCB4C02}"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F6B1DA-9287-4E72-A991-0FAA0BCB4C02}"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F6B1DA-9287-4E72-A991-0FAA0BCB4C02}"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AF6B1DA-9287-4E72-A991-0FAA0BCB4C02}"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B8ED-0575-4B40-925F-48F38EFA437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F6B1DA-9287-4E72-A991-0FAA0BCB4C02}"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AF6B1DA-9287-4E72-A991-0FAA0BCB4C02}" type="datetimeFigureOut">
              <a:rPr lang="en-US" smtClean="0"/>
              <a:t>4/22/2020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AF6B1DA-9287-4E72-A991-0FAA0BCB4C02}" type="datetimeFigureOut">
              <a:rPr lang="en-US" smtClean="0"/>
              <a:t>4/22/2020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6B1DA-9287-4E72-A991-0FAA0BCB4C02}" type="datetimeFigureOut">
              <a:rPr lang="en-US" smtClean="0"/>
              <a:t>4/22/2020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F6B1DA-9287-4E72-A991-0FAA0BCB4C02}"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FB8ED-0575-4B40-925F-48F38EFA43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AF6B1DA-9287-4E72-A991-0FAA0BCB4C02}"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E0FB8ED-0575-4B40-925F-48F38EFA437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F6B1DA-9287-4E72-A991-0FAA0BCB4C02}" type="datetimeFigureOut">
              <a:rPr lang="en-US" smtClean="0"/>
              <a:t>4/22/2020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E0FB8ED-0575-4B40-925F-48F38EFA437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Does Debt Policy Matter?</a:t>
            </a:r>
            <a:endParaRPr lang="en-US" dirty="0"/>
          </a:p>
        </p:txBody>
      </p:sp>
      <p:sp>
        <p:nvSpPr>
          <p:cNvPr id="3" name="Subtitle 2"/>
          <p:cNvSpPr>
            <a:spLocks noGrp="1"/>
          </p:cNvSpPr>
          <p:nvPr>
            <p:ph type="subTitle" idx="1"/>
          </p:nvPr>
        </p:nvSpPr>
        <p:spPr/>
        <p:txBody>
          <a:bodyPr/>
          <a:lstStyle/>
          <a:p>
            <a:r>
              <a:rPr lang="en-US" dirty="0" smtClean="0"/>
              <a:t>Corporate Finance</a:t>
            </a:r>
          </a:p>
          <a:p>
            <a:r>
              <a:rPr lang="en-US" dirty="0" smtClean="0"/>
              <a:t>BA (H) </a:t>
            </a:r>
            <a:r>
              <a:rPr lang="en-US" dirty="0" err="1" smtClean="0"/>
              <a:t>Sem</a:t>
            </a:r>
            <a:r>
              <a:rPr lang="en-US" dirty="0" smtClean="0"/>
              <a:t> 6</a:t>
            </a:r>
          </a:p>
          <a:p>
            <a:r>
              <a:rPr lang="en-US" dirty="0" smtClean="0"/>
              <a:t>                    HRC - </a:t>
            </a:r>
            <a:r>
              <a:rPr lang="en-US" dirty="0" err="1" smtClean="0"/>
              <a:t>Neha</a:t>
            </a:r>
            <a:r>
              <a:rPr lang="en-US" dirty="0" smtClean="0"/>
              <a:t> </a:t>
            </a:r>
            <a:r>
              <a:rPr lang="en-US" dirty="0" err="1" smtClean="0"/>
              <a:t>Arya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b="1" u="sng" dirty="0" smtClean="0"/>
              <a:t>Example</a:t>
            </a:r>
            <a:r>
              <a:rPr lang="en-US" dirty="0" smtClean="0"/>
              <a:t>:</a:t>
            </a:r>
          </a:p>
          <a:p>
            <a:pPr algn="just"/>
            <a:r>
              <a:rPr lang="en-US" dirty="0" smtClean="0"/>
              <a:t>Consider 2 firms that differ only in their capital structure. </a:t>
            </a:r>
          </a:p>
          <a:p>
            <a:pPr algn="just"/>
            <a:r>
              <a:rPr lang="en-US" dirty="0"/>
              <a:t>Firm U is unlevered. </a:t>
            </a:r>
            <a:r>
              <a:rPr lang="en-US" dirty="0" smtClean="0"/>
              <a:t>Hence, total </a:t>
            </a:r>
            <a:r>
              <a:rPr lang="en-US" dirty="0"/>
              <a:t>value of its </a:t>
            </a:r>
            <a:r>
              <a:rPr lang="en-US" dirty="0" smtClean="0"/>
              <a:t>equity </a:t>
            </a:r>
            <a:r>
              <a:rPr lang="en-US" i="1" dirty="0" smtClean="0"/>
              <a:t>E</a:t>
            </a:r>
            <a:r>
              <a:rPr lang="en-US" i="1" baseline="-25000" dirty="0" smtClean="0"/>
              <a:t>U</a:t>
            </a:r>
            <a:r>
              <a:rPr lang="en-US" dirty="0" smtClean="0"/>
              <a:t> </a:t>
            </a:r>
            <a:r>
              <a:rPr lang="en-US" dirty="0"/>
              <a:t>is the same as the total value of the </a:t>
            </a:r>
            <a:r>
              <a:rPr lang="en-US" dirty="0" smtClean="0"/>
              <a:t>firm.</a:t>
            </a:r>
            <a:endParaRPr lang="en-US" dirty="0"/>
          </a:p>
          <a:p>
            <a:pPr algn="just"/>
            <a:r>
              <a:rPr lang="en-US" dirty="0" smtClean="0"/>
              <a:t>Firm, L, on the other hand, is levered. The value of its stock is, therefore, equal to value of the firm less the value of the debt: </a:t>
            </a:r>
          </a:p>
          <a:p>
            <a:pPr algn="just"/>
            <a:r>
              <a:rPr lang="en-US" i="1" dirty="0" smtClean="0"/>
              <a:t>E</a:t>
            </a:r>
            <a:r>
              <a:rPr lang="en-US" i="1" baseline="-25000" dirty="0" smtClean="0"/>
              <a:t>L </a:t>
            </a:r>
            <a:r>
              <a:rPr lang="en-US" i="1" dirty="0" smtClean="0"/>
              <a:t>= V</a:t>
            </a:r>
            <a:r>
              <a:rPr lang="en-US" i="1" baseline="-25000" dirty="0" smtClean="0"/>
              <a:t>L</a:t>
            </a:r>
            <a:r>
              <a:rPr lang="en-US" i="1" dirty="0" smtClean="0"/>
              <a:t> – D</a:t>
            </a:r>
            <a:r>
              <a:rPr lang="en-US" i="1" baseline="-25000" dirty="0" smtClean="0"/>
              <a:t>L</a:t>
            </a:r>
            <a:endParaRPr lang="en-US" baseline="-25000" dirty="0" smtClean="0"/>
          </a:p>
          <a:p>
            <a:pPr algn="just"/>
            <a:r>
              <a:rPr lang="en-US" b="1" i="1" dirty="0" smtClean="0"/>
              <a:t>Strategy 1</a:t>
            </a:r>
            <a:r>
              <a:rPr lang="en-US" i="1" dirty="0" smtClean="0"/>
              <a:t>:</a:t>
            </a:r>
            <a:r>
              <a:rPr lang="en-US" dirty="0" smtClean="0"/>
              <a:t> </a:t>
            </a:r>
          </a:p>
          <a:p>
            <a:pPr algn="just"/>
            <a:r>
              <a:rPr lang="en-US" dirty="0" smtClean="0"/>
              <a:t>Say, you don’t want to </a:t>
            </a:r>
            <a:r>
              <a:rPr lang="en-US" dirty="0"/>
              <a:t>take much risk, </a:t>
            </a:r>
            <a:r>
              <a:rPr lang="en-US" dirty="0" smtClean="0"/>
              <a:t>so you buy </a:t>
            </a:r>
            <a:r>
              <a:rPr lang="en-US" dirty="0"/>
              <a:t>common stock in the unlevered firm U. </a:t>
            </a:r>
            <a:r>
              <a:rPr lang="en-US" dirty="0" smtClean="0"/>
              <a:t>If you buy 1% of firm U’s shares, </a:t>
            </a:r>
            <a:r>
              <a:rPr lang="en-US" dirty="0"/>
              <a:t>your investment </a:t>
            </a:r>
            <a:r>
              <a:rPr lang="en-US" dirty="0" smtClean="0"/>
              <a:t>= 0.01 </a:t>
            </a:r>
            <a:r>
              <a:rPr lang="en-US" i="1" dirty="0" smtClean="0"/>
              <a:t>V</a:t>
            </a:r>
            <a:r>
              <a:rPr lang="en-US" i="1" baseline="-25000" dirty="0" smtClean="0"/>
              <a:t>U</a:t>
            </a:r>
            <a:r>
              <a:rPr lang="en-US" dirty="0" smtClean="0"/>
              <a:t> </a:t>
            </a:r>
            <a:r>
              <a:rPr lang="en-US" dirty="0"/>
              <a:t>and you </a:t>
            </a:r>
            <a:r>
              <a:rPr lang="en-US" dirty="0" smtClean="0"/>
              <a:t>are entitled </a:t>
            </a:r>
            <a:r>
              <a:rPr lang="en-US" dirty="0"/>
              <a:t>to </a:t>
            </a:r>
            <a:r>
              <a:rPr lang="en-US" dirty="0" smtClean="0"/>
              <a:t>1% of </a:t>
            </a:r>
            <a:r>
              <a:rPr lang="en-US" dirty="0"/>
              <a:t>the gross </a:t>
            </a:r>
            <a:r>
              <a:rPr lang="en-US" dirty="0" smtClean="0"/>
              <a:t>profits.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b="1" i="1" dirty="0" smtClean="0"/>
              <a:t>Strategy 2</a:t>
            </a:r>
            <a:r>
              <a:rPr lang="en-US" dirty="0" smtClean="0"/>
              <a:t>:</a:t>
            </a:r>
          </a:p>
          <a:p>
            <a:pPr algn="just"/>
            <a:r>
              <a:rPr lang="en-US" dirty="0" smtClean="0"/>
              <a:t>Say, you wanted to buy </a:t>
            </a:r>
            <a:r>
              <a:rPr lang="en-US" i="1" dirty="0" smtClean="0"/>
              <a:t>same fraction </a:t>
            </a:r>
            <a:r>
              <a:rPr lang="en-US" dirty="0" smtClean="0"/>
              <a:t>of both the debt and equity of firm L. So, investment in Debt = </a:t>
            </a:r>
            <a:r>
              <a:rPr lang="en-US" dirty="0"/>
              <a:t>.</a:t>
            </a:r>
            <a:r>
              <a:rPr lang="en-US" dirty="0" smtClean="0"/>
              <a:t>01D</a:t>
            </a:r>
            <a:r>
              <a:rPr lang="en-US" baseline="-25000" dirty="0" smtClean="0"/>
              <a:t>L</a:t>
            </a:r>
            <a:r>
              <a:rPr lang="en-US" dirty="0" smtClean="0"/>
              <a:t> and in Equity = .01 E</a:t>
            </a:r>
            <a:r>
              <a:rPr lang="en-US" baseline="-25000" dirty="0" smtClean="0"/>
              <a:t>L</a:t>
            </a:r>
            <a:r>
              <a:rPr lang="en-US" dirty="0" smtClean="0"/>
              <a:t> </a:t>
            </a:r>
          </a:p>
          <a:p>
            <a:pPr algn="just"/>
            <a:r>
              <a:rPr lang="en-US" dirty="0" smtClean="0"/>
              <a:t>Total investment = 0.01 (D</a:t>
            </a:r>
            <a:r>
              <a:rPr lang="en-US" baseline="-25000" dirty="0" smtClean="0"/>
              <a:t>L</a:t>
            </a:r>
            <a:r>
              <a:rPr lang="en-US" dirty="0" smtClean="0"/>
              <a:t> + E</a:t>
            </a:r>
            <a:r>
              <a:rPr lang="en-US" baseline="-25000" dirty="0" smtClean="0"/>
              <a:t>L</a:t>
            </a:r>
            <a:r>
              <a:rPr lang="en-US" dirty="0" smtClean="0"/>
              <a:t>) = .01 V</a:t>
            </a:r>
            <a:r>
              <a:rPr lang="en-US" baseline="-25000" dirty="0" smtClean="0"/>
              <a:t>L</a:t>
            </a:r>
          </a:p>
          <a:p>
            <a:pPr algn="just"/>
            <a:r>
              <a:rPr lang="en-US" dirty="0" smtClean="0"/>
              <a:t>Payoff again is 1% of the firm’s profits.</a:t>
            </a:r>
          </a:p>
          <a:p>
            <a:pPr algn="just"/>
            <a:r>
              <a:rPr lang="en-US" dirty="0" smtClean="0"/>
              <a:t>In perfect markets, both these strategies giving same payoffs must have same cost.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Hence .01V</a:t>
            </a:r>
            <a:r>
              <a:rPr lang="en-US" baseline="-25000" dirty="0" smtClean="0"/>
              <a:t>U</a:t>
            </a:r>
            <a:r>
              <a:rPr lang="en-US" dirty="0" smtClean="0"/>
              <a:t> must = .01V</a:t>
            </a:r>
            <a:r>
              <a:rPr lang="en-US" baseline="-25000" dirty="0" smtClean="0"/>
              <a:t>L</a:t>
            </a:r>
            <a:r>
              <a:rPr lang="en-US" dirty="0" smtClean="0"/>
              <a:t> meaning that Value of Unlevered firm must equal value of levered firm.</a:t>
            </a:r>
          </a:p>
          <a:p>
            <a:pPr algn="just"/>
            <a:r>
              <a:rPr lang="en-US" b="1" i="1" dirty="0" smtClean="0"/>
              <a:t>Strategy 3</a:t>
            </a:r>
            <a:r>
              <a:rPr lang="en-US" dirty="0" smtClean="0"/>
              <a:t>:</a:t>
            </a:r>
          </a:p>
          <a:p>
            <a:pPr algn="just"/>
            <a:r>
              <a:rPr lang="en-US" dirty="0" smtClean="0"/>
              <a:t>You want to take a bit more risk and buy 1% of the levered firm’s shares. </a:t>
            </a:r>
          </a:p>
          <a:p>
            <a:pPr algn="just"/>
            <a:r>
              <a:rPr lang="en-US" dirty="0" smtClean="0"/>
              <a:t>You invest .01E</a:t>
            </a:r>
            <a:r>
              <a:rPr lang="en-US" baseline="-25000" dirty="0" smtClean="0"/>
              <a:t>L</a:t>
            </a:r>
            <a:r>
              <a:rPr lang="en-US" dirty="0" smtClean="0"/>
              <a:t> = .01 (V</a:t>
            </a:r>
            <a:r>
              <a:rPr lang="en-US" baseline="-25000" dirty="0" smtClean="0"/>
              <a:t>L</a:t>
            </a:r>
            <a:r>
              <a:rPr lang="en-US" dirty="0" smtClean="0"/>
              <a:t>-D</a:t>
            </a:r>
            <a:r>
              <a:rPr lang="en-US" baseline="-25000" dirty="0" smtClean="0"/>
              <a:t>L</a:t>
            </a:r>
            <a:r>
              <a:rPr lang="en-US" dirty="0" smtClean="0"/>
              <a:t>) and expect return = .01 (Profits-Interests)</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However, an alternative strategy would be to borrow </a:t>
            </a:r>
            <a:r>
              <a:rPr lang="en-US" dirty="0"/>
              <a:t>.</a:t>
            </a:r>
            <a:r>
              <a:rPr lang="en-US" dirty="0" smtClean="0"/>
              <a:t>01</a:t>
            </a:r>
            <a:r>
              <a:rPr lang="en-US" i="1" dirty="0" smtClean="0"/>
              <a:t>D</a:t>
            </a:r>
            <a:r>
              <a:rPr lang="en-US" i="1" baseline="-25000" dirty="0" smtClean="0"/>
              <a:t>L</a:t>
            </a:r>
            <a:r>
              <a:rPr lang="en-US" i="1" dirty="0" smtClean="0"/>
              <a:t> </a:t>
            </a:r>
            <a:r>
              <a:rPr lang="en-US" dirty="0"/>
              <a:t>on your own account </a:t>
            </a:r>
            <a:r>
              <a:rPr lang="en-US" dirty="0" smtClean="0"/>
              <a:t>and buy 1% of </a:t>
            </a:r>
            <a:r>
              <a:rPr lang="en-US" dirty="0"/>
              <a:t>the stock of the </a:t>
            </a:r>
            <a:r>
              <a:rPr lang="en-US" i="1" dirty="0"/>
              <a:t>unlevered </a:t>
            </a:r>
            <a:r>
              <a:rPr lang="en-US" dirty="0"/>
              <a:t>firm</a:t>
            </a:r>
            <a:r>
              <a:rPr lang="en-US" i="1" dirty="0" smtClean="0"/>
              <a:t>.</a:t>
            </a:r>
          </a:p>
          <a:p>
            <a:pPr algn="just"/>
            <a:r>
              <a:rPr lang="en-US" dirty="0" smtClean="0"/>
              <a:t>Your investment = .01 (V</a:t>
            </a:r>
            <a:r>
              <a:rPr lang="en-US" baseline="-25000" dirty="0" smtClean="0"/>
              <a:t>U</a:t>
            </a:r>
            <a:r>
              <a:rPr lang="en-US" dirty="0" smtClean="0"/>
              <a:t>-D</a:t>
            </a:r>
            <a:r>
              <a:rPr lang="en-US" baseline="-25000" dirty="0" smtClean="0"/>
              <a:t>L</a:t>
            </a:r>
            <a:r>
              <a:rPr lang="en-US" dirty="0" smtClean="0"/>
              <a:t>) and expected return = .01(Profits – Interests)</a:t>
            </a:r>
          </a:p>
          <a:p>
            <a:pPr algn="just"/>
            <a:r>
              <a:rPr lang="en-US" dirty="0" smtClean="0"/>
              <a:t>Since, both these strategies offer same payoff again they must have same cost. So, it must be that .01 (V</a:t>
            </a:r>
            <a:r>
              <a:rPr lang="en-US" baseline="-25000" dirty="0" smtClean="0"/>
              <a:t>U</a:t>
            </a:r>
            <a:r>
              <a:rPr lang="en-US" dirty="0" smtClean="0"/>
              <a:t>-D</a:t>
            </a:r>
            <a:r>
              <a:rPr lang="en-US" baseline="-25000" dirty="0" smtClean="0"/>
              <a:t>L</a:t>
            </a:r>
            <a:r>
              <a:rPr lang="en-US" dirty="0" smtClean="0"/>
              <a:t>) = .01 (V</a:t>
            </a:r>
            <a:r>
              <a:rPr lang="en-US" baseline="-25000" dirty="0" smtClean="0"/>
              <a:t>L</a:t>
            </a:r>
            <a:r>
              <a:rPr lang="en-US" dirty="0" smtClean="0"/>
              <a:t>-D</a:t>
            </a:r>
            <a:r>
              <a:rPr lang="en-US" baseline="-25000" dirty="0" smtClean="0"/>
              <a:t>L</a:t>
            </a:r>
            <a:r>
              <a:rPr lang="en-US" dirty="0" smtClean="0"/>
              <a:t>)</a:t>
            </a:r>
          </a:p>
          <a:p>
            <a:pPr algn="just"/>
            <a:r>
              <a:rPr lang="en-US" dirty="0" smtClean="0"/>
              <a:t>So, V</a:t>
            </a:r>
            <a:r>
              <a:rPr lang="en-US" baseline="-25000" dirty="0" smtClean="0"/>
              <a:t>U</a:t>
            </a:r>
            <a:r>
              <a:rPr lang="en-US" dirty="0" smtClean="0"/>
              <a:t> must = V</a:t>
            </a:r>
            <a:r>
              <a:rPr lang="en-US" baseline="-25000" dirty="0" smtClean="0"/>
              <a:t>L</a:t>
            </a:r>
            <a:endParaRPr lang="en-US" baseline="-25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This example shows that if investors can borrow or lend on their own account and on terms same as the firm, they can “undo” the effect of any changes in the firm’s capital structure.</a:t>
            </a:r>
          </a:p>
          <a:p>
            <a:pPr algn="just"/>
            <a:r>
              <a:rPr lang="en-US" dirty="0" smtClean="0"/>
              <a:t>This is the basis for MM’s first proposition, stated earlier. (see the example from the text)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conservation of value</a:t>
            </a:r>
            <a:endParaRPr lang="en-US" dirty="0"/>
          </a:p>
        </p:txBody>
      </p:sp>
      <p:sp>
        <p:nvSpPr>
          <p:cNvPr id="3" name="Content Placeholder 2"/>
          <p:cNvSpPr>
            <a:spLocks noGrp="1"/>
          </p:cNvSpPr>
          <p:nvPr>
            <p:ph idx="1"/>
          </p:nvPr>
        </p:nvSpPr>
        <p:spPr/>
        <p:txBody>
          <a:bodyPr>
            <a:normAutofit/>
          </a:bodyPr>
          <a:lstStyle/>
          <a:p>
            <a:pPr algn="just"/>
            <a:r>
              <a:rPr lang="en-US" dirty="0" smtClean="0"/>
              <a:t>In the context of our discussion on the capital structure of firms, the </a:t>
            </a:r>
            <a:r>
              <a:rPr lang="en-US" i="1" dirty="0" smtClean="0"/>
              <a:t>law of conservation of value </a:t>
            </a:r>
            <a:r>
              <a:rPr lang="en-US" dirty="0" smtClean="0"/>
              <a:t>implies that we can split a cash flow into as many parts as we like, the values of the parts will always sum back to the value of the original cash flow stream.</a:t>
            </a:r>
          </a:p>
          <a:p>
            <a:pPr algn="just"/>
            <a:r>
              <a:rPr lang="en-US" dirty="0" smtClean="0"/>
              <a:t>Thus, the </a:t>
            </a:r>
            <a:r>
              <a:rPr lang="en-US" dirty="0"/>
              <a:t>value of an asset is preserved </a:t>
            </a:r>
            <a:r>
              <a:rPr lang="en-US" dirty="0" smtClean="0"/>
              <a:t>regardless of </a:t>
            </a:r>
            <a:r>
              <a:rPr lang="en-US" dirty="0"/>
              <a:t>the nature of the claims against it.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Applying the law to the choice between issuing preferred stock, common stock or a combination of both, we can say that the choice is irrelevant. </a:t>
            </a:r>
          </a:p>
          <a:p>
            <a:pPr algn="just"/>
            <a:r>
              <a:rPr lang="en-US" dirty="0" smtClean="0"/>
              <a:t>It is contingent on the condition of perfect capital markets, and that the choice does not affect the firm’s investment, borrowing and operating policies.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Similarly, applying the law to a mix of debt securities issued by the firm (</a:t>
            </a:r>
            <a:r>
              <a:rPr lang="en-US" dirty="0" err="1" smtClean="0"/>
              <a:t>i.e</a:t>
            </a:r>
            <a:r>
              <a:rPr lang="en-US" dirty="0" smtClean="0"/>
              <a:t> long-term </a:t>
            </a:r>
            <a:r>
              <a:rPr lang="en-US" dirty="0" err="1" smtClean="0"/>
              <a:t>vs</a:t>
            </a:r>
            <a:r>
              <a:rPr lang="en-US" dirty="0" smtClean="0"/>
              <a:t> short-term, secured </a:t>
            </a:r>
            <a:r>
              <a:rPr lang="en-US" dirty="0" err="1" smtClean="0"/>
              <a:t>vs</a:t>
            </a:r>
            <a:r>
              <a:rPr lang="en-US" dirty="0" smtClean="0"/>
              <a:t> unsecured, senior </a:t>
            </a:r>
            <a:r>
              <a:rPr lang="en-US" dirty="0" err="1" smtClean="0"/>
              <a:t>vs</a:t>
            </a:r>
            <a:r>
              <a:rPr lang="en-US" dirty="0" smtClean="0"/>
              <a:t> subordinated and convertible </a:t>
            </a:r>
            <a:r>
              <a:rPr lang="en-US" dirty="0" err="1" smtClean="0"/>
              <a:t>vs</a:t>
            </a:r>
            <a:r>
              <a:rPr lang="en-US" dirty="0" smtClean="0"/>
              <a:t> nonconvertible), none of the choices should affect the overall value of the firm. Of course, the assumption is that both firms and individuals can borrow/lend at the same risk-free rate. </a:t>
            </a:r>
          </a:p>
          <a:p>
            <a:pPr algn="just"/>
            <a:endParaRPr lang="en-US" dirty="0" smtClean="0"/>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leverage affects returns</a:t>
            </a:r>
            <a:endParaRPr lang="en-US" dirty="0"/>
          </a:p>
        </p:txBody>
      </p:sp>
      <p:sp>
        <p:nvSpPr>
          <p:cNvPr id="3" name="Content Placeholder 2"/>
          <p:cNvSpPr>
            <a:spLocks noGrp="1"/>
          </p:cNvSpPr>
          <p:nvPr>
            <p:ph idx="1"/>
          </p:nvPr>
        </p:nvSpPr>
        <p:spPr/>
        <p:txBody>
          <a:bodyPr>
            <a:normAutofit/>
          </a:bodyPr>
          <a:lstStyle/>
          <a:p>
            <a:r>
              <a:rPr lang="en-US" dirty="0" smtClean="0"/>
              <a:t>Implications of proposition I for expected returns of a firm’s stock:</a:t>
            </a:r>
          </a:p>
          <a:p>
            <a:r>
              <a:rPr lang="en-US" dirty="0"/>
              <a:t>The expected return on Macbeth’s </a:t>
            </a:r>
            <a:r>
              <a:rPr lang="en-US" dirty="0" smtClean="0"/>
              <a:t>assets </a:t>
            </a:r>
            <a:r>
              <a:rPr lang="en-US" dirty="0" err="1" smtClean="0"/>
              <a:t>r</a:t>
            </a:r>
            <a:r>
              <a:rPr lang="en-US" baseline="-25000" dirty="0" err="1" smtClean="0"/>
              <a:t>A</a:t>
            </a:r>
            <a:r>
              <a:rPr lang="en-US" dirty="0" smtClean="0"/>
              <a:t> (in the example given in the text) </a:t>
            </a:r>
            <a:r>
              <a:rPr lang="en-US" dirty="0"/>
              <a:t>is equal to the expected operating </a:t>
            </a:r>
            <a:r>
              <a:rPr lang="en-US" dirty="0" smtClean="0"/>
              <a:t>income divided </a:t>
            </a:r>
            <a:r>
              <a:rPr lang="en-US" dirty="0"/>
              <a:t>by the total </a:t>
            </a:r>
            <a:r>
              <a:rPr lang="en-US" dirty="0" smtClean="0"/>
              <a:t>market </a:t>
            </a:r>
            <a:r>
              <a:rPr lang="en-US" dirty="0"/>
              <a:t>value of the firm’s securities</a:t>
            </a:r>
            <a:r>
              <a:rPr lang="en-US" dirty="0" smtClean="0"/>
              <a:t>:</a:t>
            </a:r>
          </a:p>
          <a:p>
            <a:r>
              <a:rPr lang="en-US" dirty="0"/>
              <a:t>Expected return on assets =</a:t>
            </a:r>
            <a:r>
              <a:rPr lang="en-US" dirty="0" smtClean="0"/>
              <a:t> </a:t>
            </a:r>
            <a:r>
              <a:rPr lang="en-US" i="1" dirty="0" err="1"/>
              <a:t>r</a:t>
            </a:r>
            <a:r>
              <a:rPr lang="en-US" i="1" baseline="-25000" dirty="0" err="1"/>
              <a:t>A</a:t>
            </a:r>
            <a:r>
              <a:rPr lang="en-US" i="1" dirty="0"/>
              <a:t> </a:t>
            </a:r>
            <a:r>
              <a:rPr lang="en-US" i="1" dirty="0" smtClean="0"/>
              <a:t>= (</a:t>
            </a:r>
            <a:r>
              <a:rPr lang="en-US" dirty="0" smtClean="0"/>
              <a:t>expected </a:t>
            </a:r>
            <a:r>
              <a:rPr lang="en-US" dirty="0"/>
              <a:t>operating </a:t>
            </a:r>
            <a:r>
              <a:rPr lang="en-US" dirty="0" smtClean="0"/>
              <a:t>income/market </a:t>
            </a:r>
            <a:r>
              <a:rPr lang="en-US" dirty="0"/>
              <a:t>value of all </a:t>
            </a:r>
            <a:r>
              <a:rPr lang="en-US" dirty="0" smtClean="0"/>
              <a:t>securities)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In perfect capital markets the company’s borrowing decision does not affect either its operating income or the total market value of its securities. </a:t>
            </a:r>
          </a:p>
          <a:p>
            <a:pPr algn="just"/>
            <a:r>
              <a:rPr lang="en-US" dirty="0" smtClean="0"/>
              <a:t>Hence, its borrowing decision also does not affect the expected return on the firm’s assets.</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Capital Structure</a:t>
            </a:r>
            <a:endParaRPr lang="en-US" dirty="0"/>
          </a:p>
        </p:txBody>
      </p:sp>
      <p:sp>
        <p:nvSpPr>
          <p:cNvPr id="3" name="Content Placeholder 2"/>
          <p:cNvSpPr>
            <a:spLocks noGrp="1"/>
          </p:cNvSpPr>
          <p:nvPr>
            <p:ph idx="1"/>
          </p:nvPr>
        </p:nvSpPr>
        <p:spPr/>
        <p:txBody>
          <a:bodyPr>
            <a:normAutofit/>
          </a:bodyPr>
          <a:lstStyle/>
          <a:p>
            <a:pPr algn="just"/>
            <a:r>
              <a:rPr lang="en-US" dirty="0" smtClean="0"/>
              <a:t>A major choice facing a firm is the mix of different securities (debt and equity) it should choose, to meet its financing needs.</a:t>
            </a:r>
          </a:p>
          <a:p>
            <a:pPr algn="just"/>
            <a:r>
              <a:rPr lang="en-US" dirty="0" smtClean="0"/>
              <a:t>This mix of different securities is known as the firm’s </a:t>
            </a:r>
            <a:r>
              <a:rPr lang="en-US" b="1" dirty="0" smtClean="0"/>
              <a:t>Capital Structure</a:t>
            </a:r>
            <a:r>
              <a:rPr lang="en-US" dirty="0" smtClean="0"/>
              <a:t>.</a:t>
            </a:r>
          </a:p>
          <a:p>
            <a:pPr algn="just"/>
            <a:r>
              <a:rPr lang="en-US" dirty="0" smtClean="0"/>
              <a:t>The choice of capital structure is mainly a marketing problem for firms because it is subject to the maximization of its overall market value.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Expected return on a portfolio consisting of all the firm’s securities is</a:t>
            </a:r>
          </a:p>
          <a:p>
            <a:pPr algn="just"/>
            <a:r>
              <a:rPr lang="en-US" i="1" dirty="0" smtClean="0"/>
              <a:t>Expected return on assets</a:t>
            </a:r>
            <a:r>
              <a:rPr lang="en-US" dirty="0" smtClean="0"/>
              <a:t> = (proportion in  			debt*expected return on debt) + (proportion in equity*expected return on equity)</a:t>
            </a:r>
          </a:p>
          <a:p>
            <a:pPr algn="just"/>
            <a:r>
              <a:rPr lang="en-US" dirty="0" err="1" smtClean="0"/>
              <a:t>r</a:t>
            </a:r>
            <a:r>
              <a:rPr lang="en-US" baseline="-25000" dirty="0" err="1" smtClean="0"/>
              <a:t>A</a:t>
            </a:r>
            <a:r>
              <a:rPr lang="en-US" dirty="0" smtClean="0"/>
              <a:t> = {D/(D+E) * </a:t>
            </a:r>
            <a:r>
              <a:rPr lang="en-US" dirty="0" err="1" smtClean="0"/>
              <a:t>r</a:t>
            </a:r>
            <a:r>
              <a:rPr lang="en-US" baseline="-25000" dirty="0" err="1" smtClean="0"/>
              <a:t>D</a:t>
            </a:r>
            <a:r>
              <a:rPr lang="en-US" dirty="0" smtClean="0"/>
              <a:t>} + { E/(D+E) * </a:t>
            </a:r>
            <a:r>
              <a:rPr lang="en-US" dirty="0" err="1" smtClean="0"/>
              <a:t>r</a:t>
            </a:r>
            <a:r>
              <a:rPr lang="en-US" baseline="-25000" dirty="0" err="1" smtClean="0"/>
              <a:t>E</a:t>
            </a:r>
            <a:r>
              <a:rPr lang="en-US" dirty="0"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Rearranging terms, we get an expression for the expected return on equity of a levered firm:</a:t>
            </a:r>
          </a:p>
          <a:p>
            <a:pPr algn="just"/>
            <a:r>
              <a:rPr lang="en-US" i="1" dirty="0" smtClean="0"/>
              <a:t>Expected return on equity</a:t>
            </a:r>
            <a:r>
              <a:rPr lang="en-US" dirty="0" smtClean="0"/>
              <a:t> = expected return on assets + [debt-equity ratio *{expected return on assets – expected return on debt}]</a:t>
            </a:r>
          </a:p>
          <a:p>
            <a:pPr algn="just"/>
            <a:r>
              <a:rPr lang="en-US" dirty="0" err="1" smtClean="0"/>
              <a:t>r</a:t>
            </a:r>
            <a:r>
              <a:rPr lang="en-US" baseline="-25000" dirty="0" err="1" smtClean="0"/>
              <a:t>E</a:t>
            </a:r>
            <a:r>
              <a:rPr lang="en-US" dirty="0" smtClean="0"/>
              <a:t> = </a:t>
            </a:r>
            <a:r>
              <a:rPr lang="en-US" dirty="0" err="1" smtClean="0"/>
              <a:t>r</a:t>
            </a:r>
            <a:r>
              <a:rPr lang="en-US" baseline="-25000" dirty="0" err="1" smtClean="0"/>
              <a:t>A</a:t>
            </a:r>
            <a:r>
              <a:rPr lang="en-US" dirty="0" smtClean="0"/>
              <a:t> + D/E (</a:t>
            </a:r>
            <a:r>
              <a:rPr lang="en-US" dirty="0" err="1" smtClean="0"/>
              <a:t>r</a:t>
            </a:r>
            <a:r>
              <a:rPr lang="en-US" baseline="-25000" dirty="0" err="1" smtClean="0"/>
              <a:t>A</a:t>
            </a:r>
            <a:r>
              <a:rPr lang="en-US" dirty="0" smtClean="0"/>
              <a:t> – </a:t>
            </a:r>
            <a:r>
              <a:rPr lang="en-US" dirty="0" err="1" smtClean="0"/>
              <a:t>r</a:t>
            </a:r>
            <a:r>
              <a:rPr lang="en-US" baseline="-25000" dirty="0" err="1" smtClean="0"/>
              <a:t>D</a:t>
            </a:r>
            <a:r>
              <a:rPr lang="en-US" dirty="0" smtClean="0"/>
              <a:t>)</a:t>
            </a:r>
          </a:p>
          <a:p>
            <a:pPr algn="just"/>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b="1" dirty="0" smtClean="0"/>
              <a:t>MM’s Proposition II</a:t>
            </a:r>
            <a:r>
              <a:rPr lang="en-US" dirty="0" smtClean="0"/>
              <a:t>:</a:t>
            </a:r>
          </a:p>
          <a:p>
            <a:pPr algn="just"/>
            <a:r>
              <a:rPr lang="en-US" dirty="0" smtClean="0"/>
              <a:t>States that the expected rate of return on the common stock of a levered firm increases in proportion to the debt-equity ratio (D/E), expressed in market values.</a:t>
            </a:r>
          </a:p>
          <a:p>
            <a:pPr algn="just"/>
            <a:r>
              <a:rPr lang="en-US" dirty="0" smtClean="0"/>
              <a:t>The rate of increase depends on the spread between </a:t>
            </a:r>
            <a:r>
              <a:rPr lang="en-US" dirty="0" err="1" smtClean="0"/>
              <a:t>r</a:t>
            </a:r>
            <a:r>
              <a:rPr lang="en-US" baseline="-25000" dirty="0" err="1" smtClean="0"/>
              <a:t>A</a:t>
            </a:r>
            <a:r>
              <a:rPr lang="en-US" dirty="0" smtClean="0"/>
              <a:t> (expected rate of return on a portfolio of all the firm’s securities) and </a:t>
            </a:r>
            <a:r>
              <a:rPr lang="en-US" dirty="0" err="1" smtClean="0"/>
              <a:t>r</a:t>
            </a:r>
            <a:r>
              <a:rPr lang="en-US" baseline="-25000" dirty="0" err="1" smtClean="0"/>
              <a:t>D</a:t>
            </a:r>
            <a:r>
              <a:rPr lang="en-US" baseline="-25000" dirty="0" smtClean="0"/>
              <a:t> </a:t>
            </a:r>
            <a:r>
              <a:rPr lang="en-US" dirty="0" smtClean="0"/>
              <a:t>(expected return on debt)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Continuing the Macbeth Spot Removers </a:t>
            </a:r>
            <a:r>
              <a:rPr lang="en-US" dirty="0" err="1" smtClean="0"/>
              <a:t>e.g</a:t>
            </a:r>
            <a:endParaRPr lang="en-US" dirty="0" smtClean="0"/>
          </a:p>
          <a:p>
            <a:pPr algn="just"/>
            <a:r>
              <a:rPr lang="en-US" dirty="0" smtClean="0"/>
              <a:t>Before the firm’s decision to borrow, </a:t>
            </a:r>
            <a:r>
              <a:rPr lang="en-US" dirty="0" err="1" smtClean="0"/>
              <a:t>r</a:t>
            </a:r>
            <a:r>
              <a:rPr lang="en-US" baseline="-25000" dirty="0" err="1" smtClean="0"/>
              <a:t>E</a:t>
            </a:r>
            <a:r>
              <a:rPr lang="en-US" dirty="0" smtClean="0"/>
              <a:t> = </a:t>
            </a:r>
            <a:r>
              <a:rPr lang="en-US" dirty="0" err="1" smtClean="0"/>
              <a:t>r</a:t>
            </a:r>
            <a:r>
              <a:rPr lang="en-US" baseline="-25000" dirty="0" err="1" smtClean="0"/>
              <a:t>A</a:t>
            </a:r>
            <a:endParaRPr lang="en-US" baseline="-25000" dirty="0" smtClean="0"/>
          </a:p>
          <a:p>
            <a:pPr algn="just"/>
            <a:r>
              <a:rPr lang="en-US" dirty="0" err="1"/>
              <a:t>r</a:t>
            </a:r>
            <a:r>
              <a:rPr lang="en-US" baseline="-25000" dirty="0" err="1"/>
              <a:t>E</a:t>
            </a:r>
            <a:r>
              <a:rPr lang="en-US" dirty="0"/>
              <a:t> </a:t>
            </a:r>
            <a:r>
              <a:rPr lang="en-US" dirty="0" smtClean="0"/>
              <a:t>= </a:t>
            </a:r>
            <a:r>
              <a:rPr lang="en-US" dirty="0" err="1"/>
              <a:t>r</a:t>
            </a:r>
            <a:r>
              <a:rPr lang="en-US" baseline="-25000" dirty="0" err="1"/>
              <a:t>A</a:t>
            </a:r>
            <a:r>
              <a:rPr lang="en-US" dirty="0"/>
              <a:t> </a:t>
            </a:r>
            <a:r>
              <a:rPr lang="en-US" dirty="0" smtClean="0"/>
              <a:t>= expected </a:t>
            </a:r>
            <a:r>
              <a:rPr lang="en-US" dirty="0"/>
              <a:t>operating </a:t>
            </a:r>
            <a:r>
              <a:rPr lang="en-US" dirty="0" smtClean="0"/>
              <a:t>income/ market </a:t>
            </a:r>
            <a:r>
              <a:rPr lang="en-US" dirty="0"/>
              <a:t>value of all </a:t>
            </a:r>
            <a:r>
              <a:rPr lang="en-US" dirty="0" smtClean="0"/>
              <a:t>securities</a:t>
            </a:r>
          </a:p>
          <a:p>
            <a:pPr algn="just">
              <a:buNone/>
            </a:pPr>
            <a:r>
              <a:rPr lang="en-US" dirty="0" smtClean="0"/>
              <a:t>	</a:t>
            </a:r>
            <a:r>
              <a:rPr lang="en-US" dirty="0" smtClean="0"/>
              <a:t> </a:t>
            </a:r>
            <a:r>
              <a:rPr lang="en-US" dirty="0" err="1" smtClean="0"/>
              <a:t>r</a:t>
            </a:r>
            <a:r>
              <a:rPr lang="en-US" baseline="-25000" dirty="0" err="1" smtClean="0"/>
              <a:t>E</a:t>
            </a:r>
            <a:r>
              <a:rPr lang="en-US" baseline="-25000" dirty="0" smtClean="0"/>
              <a:t>   </a:t>
            </a:r>
            <a:r>
              <a:rPr lang="en-US" dirty="0" smtClean="0"/>
              <a:t>= 1500/ 10000 = .15 = 15%</a:t>
            </a:r>
          </a:p>
          <a:p>
            <a:pPr algn="just"/>
            <a:r>
              <a:rPr lang="en-US" dirty="0" smtClean="0"/>
              <a:t>If the firm decides to borrow, </a:t>
            </a:r>
            <a:r>
              <a:rPr lang="en-US" dirty="0" err="1" smtClean="0"/>
              <a:t>rA</a:t>
            </a:r>
            <a:r>
              <a:rPr lang="en-US" dirty="0" smtClean="0"/>
              <a:t> is still 15% and </a:t>
            </a:r>
            <a:r>
              <a:rPr lang="en-US" dirty="0" err="1" smtClean="0"/>
              <a:t>r</a:t>
            </a:r>
            <a:r>
              <a:rPr lang="en-US" baseline="-25000" dirty="0" err="1" smtClean="0"/>
              <a:t>E</a:t>
            </a:r>
            <a:r>
              <a:rPr lang="en-US" dirty="0" smtClean="0"/>
              <a:t> = </a:t>
            </a:r>
            <a:r>
              <a:rPr lang="en-US" dirty="0" err="1" smtClean="0"/>
              <a:t>r</a:t>
            </a:r>
            <a:r>
              <a:rPr lang="en-US" baseline="-25000" dirty="0" err="1" smtClean="0"/>
              <a:t>A</a:t>
            </a:r>
            <a:r>
              <a:rPr lang="en-US" dirty="0" smtClean="0"/>
              <a:t> + D/E (</a:t>
            </a:r>
            <a:r>
              <a:rPr lang="en-US" dirty="0" err="1" smtClean="0"/>
              <a:t>r</a:t>
            </a:r>
            <a:r>
              <a:rPr lang="en-US" baseline="-25000" dirty="0" err="1" smtClean="0"/>
              <a:t>A</a:t>
            </a:r>
            <a:r>
              <a:rPr lang="en-US" dirty="0" smtClean="0"/>
              <a:t> – </a:t>
            </a:r>
            <a:r>
              <a:rPr lang="en-US" dirty="0" err="1" smtClean="0"/>
              <a:t>r</a:t>
            </a:r>
            <a:r>
              <a:rPr lang="en-US" baseline="-25000" dirty="0" err="1" smtClean="0"/>
              <a:t>D</a:t>
            </a:r>
            <a:r>
              <a:rPr lang="en-US" dirty="0" smtClean="0"/>
              <a:t>) </a:t>
            </a:r>
          </a:p>
          <a:p>
            <a:pPr algn="just">
              <a:buNone/>
            </a:pPr>
            <a:r>
              <a:rPr lang="en-US" dirty="0"/>
              <a:t>	</a:t>
            </a:r>
            <a:r>
              <a:rPr lang="en-US" dirty="0" smtClean="0"/>
              <a:t>        = .15 + (5000/5000)*(.15 - .10)= .20 = 20%</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pPr algn="just"/>
            <a:r>
              <a:rPr lang="en-US" dirty="0" smtClean="0"/>
              <a:t>For implications of MM’s proposition II refer to the figure in your texts (or the link of presentation shared)</a:t>
            </a:r>
          </a:p>
          <a:p>
            <a:pPr algn="just"/>
            <a:r>
              <a:rPr lang="en-US" dirty="0" smtClean="0"/>
              <a:t>The figure </a:t>
            </a:r>
            <a:r>
              <a:rPr lang="en-US" dirty="0"/>
              <a:t>assumes that the firm’s bonds are essentially risk-free at low debt levels.</a:t>
            </a:r>
          </a:p>
          <a:p>
            <a:pPr algn="just"/>
            <a:r>
              <a:rPr lang="en-US" dirty="0" smtClean="0"/>
              <a:t>Thus </a:t>
            </a:r>
            <a:r>
              <a:rPr lang="en-US" dirty="0" err="1" smtClean="0"/>
              <a:t>r</a:t>
            </a:r>
            <a:r>
              <a:rPr lang="en-US" baseline="-25000" dirty="0" err="1" smtClean="0"/>
              <a:t>D</a:t>
            </a:r>
            <a:r>
              <a:rPr lang="en-US" dirty="0" smtClean="0"/>
              <a:t> </a:t>
            </a:r>
            <a:r>
              <a:rPr lang="en-US" dirty="0"/>
              <a:t>is independent of </a:t>
            </a:r>
            <a:r>
              <a:rPr lang="en-US" i="1" dirty="0"/>
              <a:t>D/E, </a:t>
            </a:r>
            <a:r>
              <a:rPr lang="en-US" dirty="0" smtClean="0"/>
              <a:t>and </a:t>
            </a:r>
            <a:r>
              <a:rPr lang="en-US" dirty="0" err="1" smtClean="0"/>
              <a:t>r</a:t>
            </a:r>
            <a:r>
              <a:rPr lang="en-US" baseline="-25000" dirty="0" err="1" smtClean="0"/>
              <a:t>E</a:t>
            </a:r>
            <a:r>
              <a:rPr lang="en-US" dirty="0" smtClean="0"/>
              <a:t> </a:t>
            </a:r>
            <a:r>
              <a:rPr lang="en-US" dirty="0"/>
              <a:t>increases linearly as D/E increases. As </a:t>
            </a:r>
            <a:r>
              <a:rPr lang="en-US" dirty="0" smtClean="0"/>
              <a:t>the firm </a:t>
            </a:r>
            <a:r>
              <a:rPr lang="en-US" dirty="0"/>
              <a:t>borrows more, the risk of default increases and the firm is required to </a:t>
            </a:r>
            <a:r>
              <a:rPr lang="en-US" dirty="0" smtClean="0"/>
              <a:t>pay higher </a:t>
            </a:r>
            <a:r>
              <a:rPr lang="en-US" dirty="0"/>
              <a:t>rates of interest</a:t>
            </a:r>
            <a:r>
              <a:rPr lang="en-US" dirty="0" smtClean="0"/>
              <a:t>.</a:t>
            </a:r>
          </a:p>
          <a:p>
            <a:pPr algn="just"/>
            <a:r>
              <a:rPr lang="en-US" i="1" dirty="0" smtClean="0"/>
              <a:t>Proposition </a:t>
            </a:r>
            <a:r>
              <a:rPr lang="en-US" i="1" dirty="0"/>
              <a:t>II </a:t>
            </a:r>
            <a:r>
              <a:rPr lang="en-US" dirty="0"/>
              <a:t>predicts that when this occurs the rate of </a:t>
            </a:r>
            <a:r>
              <a:rPr lang="en-US" dirty="0" smtClean="0"/>
              <a:t>increase in </a:t>
            </a:r>
            <a:r>
              <a:rPr lang="en-US" dirty="0" err="1" smtClean="0"/>
              <a:t>r</a:t>
            </a:r>
            <a:r>
              <a:rPr lang="en-US" baseline="-25000" dirty="0" err="1" smtClean="0"/>
              <a:t>E</a:t>
            </a:r>
            <a:r>
              <a:rPr lang="en-US" dirty="0" smtClean="0"/>
              <a:t> </a:t>
            </a:r>
            <a:r>
              <a:rPr lang="en-US" dirty="0"/>
              <a:t>slows </a:t>
            </a:r>
            <a:r>
              <a:rPr lang="en-US" dirty="0" smtClean="0"/>
              <a:t>down. The </a:t>
            </a:r>
            <a:r>
              <a:rPr lang="en-US" dirty="0"/>
              <a:t>more debt the </a:t>
            </a:r>
            <a:r>
              <a:rPr lang="en-US" dirty="0" smtClean="0"/>
              <a:t>firm has</a:t>
            </a:r>
            <a:r>
              <a:rPr lang="en-US" dirty="0"/>
              <a:t>, the less sensitive is to further borrowing.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b="1" dirty="0" smtClean="0"/>
              <a:t>The Risk-Return Trade-off</a:t>
            </a:r>
            <a:r>
              <a:rPr lang="en-US" dirty="0" smtClean="0"/>
              <a:t>:</a:t>
            </a:r>
          </a:p>
          <a:p>
            <a:pPr algn="just"/>
            <a:r>
              <a:rPr lang="en-US" i="1" dirty="0"/>
              <a:t>Proposition I </a:t>
            </a:r>
            <a:r>
              <a:rPr lang="en-US" dirty="0"/>
              <a:t>says that financial leverage has no effect on shareholders’ wealth.</a:t>
            </a:r>
          </a:p>
          <a:p>
            <a:pPr algn="just"/>
            <a:r>
              <a:rPr lang="en-US" i="1" dirty="0"/>
              <a:t>Proposition II </a:t>
            </a:r>
            <a:r>
              <a:rPr lang="en-US" dirty="0"/>
              <a:t>says that the rate of return they can expect to receive on their </a:t>
            </a:r>
            <a:r>
              <a:rPr lang="en-US" dirty="0" smtClean="0"/>
              <a:t>shares increases </a:t>
            </a:r>
            <a:r>
              <a:rPr lang="en-US" dirty="0"/>
              <a:t>as the </a:t>
            </a:r>
            <a:r>
              <a:rPr lang="en-US" dirty="0" smtClean="0"/>
              <a:t>firm’s </a:t>
            </a:r>
            <a:r>
              <a:rPr lang="en-US" dirty="0"/>
              <a:t>debt–equity ratio increases</a:t>
            </a:r>
            <a:r>
              <a:rPr lang="en-US" dirty="0" smtClean="0"/>
              <a:t>.</a:t>
            </a:r>
          </a:p>
          <a:p>
            <a:pPr algn="just"/>
            <a:r>
              <a:rPr lang="en-US" dirty="0" smtClean="0"/>
              <a:t>Despite the 2</a:t>
            </a:r>
            <a:r>
              <a:rPr lang="en-US" baseline="30000" dirty="0" smtClean="0"/>
              <a:t>nd</a:t>
            </a:r>
            <a:r>
              <a:rPr lang="en-US" dirty="0" smtClean="0"/>
              <a:t> proposition, shareholders are indifferent to increased leverage.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This is so because, </a:t>
            </a:r>
            <a:r>
              <a:rPr lang="en-US" dirty="0"/>
              <a:t>any increase in expected return is exactly offset by an increase in risk and </a:t>
            </a:r>
            <a:r>
              <a:rPr lang="en-US" dirty="0" smtClean="0"/>
              <a:t>therefore in </a:t>
            </a:r>
            <a:r>
              <a:rPr lang="en-US" dirty="0"/>
              <a:t>shareholders’ </a:t>
            </a:r>
            <a:r>
              <a:rPr lang="en-US" i="1" dirty="0"/>
              <a:t>required rate of return</a:t>
            </a:r>
            <a:r>
              <a:rPr lang="en-US" i="1" dirty="0" smtClean="0"/>
              <a:t>.</a:t>
            </a:r>
          </a:p>
          <a:p>
            <a:pPr algn="just"/>
            <a:r>
              <a:rPr lang="en-US" i="1" dirty="0" smtClean="0"/>
              <a:t>*refer to the example in the text*</a:t>
            </a:r>
          </a:p>
          <a:p>
            <a:pPr algn="just"/>
            <a:r>
              <a:rPr lang="en-US" dirty="0" smtClean="0"/>
              <a:t>As you know, the beta of the firm’s assets equals the weighted average of the betas of the individual securities.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i="1" dirty="0" smtClean="0"/>
              <a:t>Beta of assets </a:t>
            </a:r>
            <a:r>
              <a:rPr lang="en-US" dirty="0" smtClean="0"/>
              <a:t>= (proportion of debt*beta of debt) + (proportion of equity*beta of equity)</a:t>
            </a:r>
          </a:p>
          <a:p>
            <a:pPr algn="just"/>
            <a:r>
              <a:rPr lang="en-US" dirty="0" smtClean="0"/>
              <a:t>Rearranging, </a:t>
            </a:r>
          </a:p>
          <a:p>
            <a:pPr algn="just"/>
            <a:r>
              <a:rPr lang="en-US" i="1" dirty="0" smtClean="0"/>
              <a:t>Beta of equity </a:t>
            </a:r>
            <a:r>
              <a:rPr lang="en-US" dirty="0" smtClean="0"/>
              <a:t>= beta of assets + debt/equity ratio * (beta of assets – beta of debt)</a:t>
            </a:r>
          </a:p>
          <a:p>
            <a:pPr algn="just"/>
            <a:r>
              <a:rPr lang="en-US" dirty="0" smtClean="0"/>
              <a:t>Clearly this shows that investors require higher returns on levered equity to match the increased risk.</a:t>
            </a:r>
          </a:p>
          <a:p>
            <a:pPr algn="just">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traditional position</a:t>
            </a:r>
            <a:endParaRPr lang="en-US" dirty="0"/>
          </a:p>
        </p:txBody>
      </p:sp>
      <p:sp>
        <p:nvSpPr>
          <p:cNvPr id="3" name="Content Placeholder 2"/>
          <p:cNvSpPr>
            <a:spLocks noGrp="1"/>
          </p:cNvSpPr>
          <p:nvPr>
            <p:ph idx="1"/>
          </p:nvPr>
        </p:nvSpPr>
        <p:spPr/>
        <p:txBody>
          <a:bodyPr>
            <a:normAutofit/>
          </a:bodyPr>
          <a:lstStyle/>
          <a:p>
            <a:pPr algn="just"/>
            <a:r>
              <a:rPr lang="en-US" dirty="0" smtClean="0"/>
              <a:t>In response to MM, a traditional position has emerged. It requires a discussion on Weighted Average Cost of Capital (WACC), </a:t>
            </a:r>
            <a:r>
              <a:rPr lang="en-US" dirty="0" err="1" smtClean="0"/>
              <a:t>i.e</a:t>
            </a:r>
            <a:r>
              <a:rPr lang="en-US" dirty="0" smtClean="0"/>
              <a:t> the expected return on a portfolio of all the company’s securities.</a:t>
            </a:r>
          </a:p>
          <a:p>
            <a:pPr algn="just"/>
            <a:r>
              <a:rPr lang="en-US" dirty="0" smtClean="0"/>
              <a:t>WACC = </a:t>
            </a:r>
            <a:r>
              <a:rPr lang="en-US" dirty="0" err="1" smtClean="0"/>
              <a:t>r</a:t>
            </a:r>
            <a:r>
              <a:rPr lang="en-US" baseline="-25000" dirty="0" err="1" smtClean="0"/>
              <a:t>A</a:t>
            </a:r>
            <a:r>
              <a:rPr lang="en-US" dirty="0" smtClean="0"/>
              <a:t> = [ D/V * </a:t>
            </a:r>
            <a:r>
              <a:rPr lang="en-US" dirty="0" err="1" smtClean="0"/>
              <a:t>r</a:t>
            </a:r>
            <a:r>
              <a:rPr lang="en-US" baseline="-25000" dirty="0" err="1" smtClean="0"/>
              <a:t>D</a:t>
            </a:r>
            <a:r>
              <a:rPr lang="en-US" dirty="0" smtClean="0"/>
              <a:t> ] + [ E/V * </a:t>
            </a:r>
            <a:r>
              <a:rPr lang="en-US" dirty="0" err="1" smtClean="0"/>
              <a:t>r</a:t>
            </a:r>
            <a:r>
              <a:rPr lang="en-US" baseline="-25000" dirty="0" err="1" smtClean="0"/>
              <a:t>E</a:t>
            </a:r>
            <a:r>
              <a:rPr lang="en-US" dirty="0" smtClean="0"/>
              <a:t> ]</a:t>
            </a:r>
          </a:p>
          <a:p>
            <a:pPr algn="just"/>
            <a:r>
              <a:rPr lang="en-US" dirty="0"/>
              <a:t>The </a:t>
            </a:r>
            <a:r>
              <a:rPr lang="en-US" dirty="0" smtClean="0"/>
              <a:t>WACC is </a:t>
            </a:r>
            <a:r>
              <a:rPr lang="en-US" dirty="0"/>
              <a:t>used in capital budgeting decisions </a:t>
            </a:r>
            <a:r>
              <a:rPr lang="en-US" dirty="0" smtClean="0"/>
              <a:t>to find </a:t>
            </a:r>
            <a:r>
              <a:rPr lang="en-US" dirty="0"/>
              <a:t>the </a:t>
            </a:r>
            <a:r>
              <a:rPr lang="en-US" dirty="0" smtClean="0"/>
              <a:t>NPV of </a:t>
            </a:r>
            <a:r>
              <a:rPr lang="en-US" dirty="0"/>
              <a:t>projects that would </a:t>
            </a:r>
            <a:r>
              <a:rPr lang="en-US" dirty="0" smtClean="0"/>
              <a:t>keep business </a:t>
            </a:r>
            <a:r>
              <a:rPr lang="en-US" dirty="0"/>
              <a:t>risk </a:t>
            </a:r>
            <a:r>
              <a:rPr lang="en-US" dirty="0" smtClean="0"/>
              <a:t>of firms unchanged.</a:t>
            </a:r>
          </a:p>
          <a:p>
            <a:pPr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If MM’s proposition I holds, then firm’s objective to “maximize overall market value” is equivalent to “minimize the </a:t>
            </a:r>
            <a:r>
              <a:rPr lang="en-US" dirty="0" err="1" smtClean="0"/>
              <a:t>wacc</a:t>
            </a:r>
            <a:r>
              <a:rPr lang="en-US" dirty="0" smtClean="0"/>
              <a:t>”. </a:t>
            </a:r>
          </a:p>
          <a:p>
            <a:pPr algn="just"/>
            <a:r>
              <a:rPr lang="en-US" dirty="0" smtClean="0"/>
              <a:t>If MM’s proposition I doesn’t hold, then the </a:t>
            </a:r>
            <a:r>
              <a:rPr lang="en-US" dirty="0"/>
              <a:t>capital structure that maximizes the value of the firm </a:t>
            </a:r>
            <a:r>
              <a:rPr lang="en-US" dirty="0" smtClean="0"/>
              <a:t>also minimizes </a:t>
            </a:r>
            <a:r>
              <a:rPr lang="en-US" dirty="0"/>
              <a:t>the weighted-average cost of capital, </a:t>
            </a:r>
            <a:r>
              <a:rPr lang="en-US" i="1" dirty="0"/>
              <a:t>provided </a:t>
            </a:r>
            <a:r>
              <a:rPr lang="en-US" dirty="0"/>
              <a:t>that operating income </a:t>
            </a:r>
            <a:r>
              <a:rPr lang="en-US" dirty="0" smtClean="0"/>
              <a:t>is independent </a:t>
            </a:r>
            <a:r>
              <a:rPr lang="en-US" dirty="0"/>
              <a:t>of capital structure.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Leverage</a:t>
            </a:r>
            <a:endParaRPr lang="en-US" dirty="0"/>
          </a:p>
        </p:txBody>
      </p:sp>
      <p:sp>
        <p:nvSpPr>
          <p:cNvPr id="3" name="Content Placeholder 2"/>
          <p:cNvSpPr>
            <a:spLocks noGrp="1"/>
          </p:cNvSpPr>
          <p:nvPr>
            <p:ph idx="1"/>
          </p:nvPr>
        </p:nvSpPr>
        <p:spPr/>
        <p:txBody>
          <a:bodyPr>
            <a:normAutofit/>
          </a:bodyPr>
          <a:lstStyle/>
          <a:p>
            <a:pPr algn="just"/>
            <a:r>
              <a:rPr lang="en-US" dirty="0" smtClean="0"/>
              <a:t>The firm’s problem is to find that combination of securities which maximizes its market value.</a:t>
            </a:r>
          </a:p>
          <a:p>
            <a:pPr algn="just"/>
            <a:r>
              <a:rPr lang="en-US" dirty="0" smtClean="0"/>
              <a:t>Before dealing with this marketing problem though, we need to ensure that a policy which maximizes firm value also maximizes the shareholders’ wealth.</a:t>
            </a:r>
          </a:p>
          <a:p>
            <a:pPr algn="just"/>
            <a:r>
              <a:rPr lang="en-US" dirty="0" smtClean="0"/>
              <a:t>Let </a:t>
            </a:r>
            <a:r>
              <a:rPr lang="en-US" dirty="0"/>
              <a:t>D and E denote the market values of the outstanding debt and equity of </a:t>
            </a:r>
            <a:r>
              <a:rPr lang="en-US" dirty="0" smtClean="0"/>
              <a:t>the </a:t>
            </a:r>
            <a:r>
              <a:rPr lang="en-US" dirty="0" err="1" smtClean="0"/>
              <a:t>Wapshot</a:t>
            </a:r>
            <a:r>
              <a:rPr lang="en-US" dirty="0" smtClean="0"/>
              <a:t> </a:t>
            </a:r>
            <a:r>
              <a:rPr lang="en-US" dirty="0"/>
              <a:t>Mining Company. </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Warnings</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b="1" dirty="0" smtClean="0"/>
              <a:t>Warning 1</a:t>
            </a:r>
            <a:r>
              <a:rPr lang="en-US" dirty="0" smtClean="0"/>
              <a:t>:</a:t>
            </a:r>
          </a:p>
          <a:p>
            <a:pPr algn="just"/>
            <a:r>
              <a:rPr lang="en-US" dirty="0"/>
              <a:t>Shareholders want management to increase the firm’s value. They </a:t>
            </a:r>
            <a:r>
              <a:rPr lang="en-US" dirty="0" smtClean="0"/>
              <a:t>are more </a:t>
            </a:r>
            <a:r>
              <a:rPr lang="en-US" dirty="0"/>
              <a:t>interested in being rich than in owning a firm with a low </a:t>
            </a:r>
            <a:r>
              <a:rPr lang="en-US" dirty="0" smtClean="0"/>
              <a:t>weighted-average cost </a:t>
            </a:r>
            <a:r>
              <a:rPr lang="en-US" dirty="0"/>
              <a:t>of capital</a:t>
            </a:r>
            <a:r>
              <a:rPr lang="en-US" dirty="0" smtClean="0"/>
              <a:t>.</a:t>
            </a:r>
          </a:p>
          <a:p>
            <a:pPr algn="just">
              <a:buNone/>
            </a:pPr>
            <a:r>
              <a:rPr lang="en-US" b="1" dirty="0" smtClean="0"/>
              <a:t>Warning 2:</a:t>
            </a:r>
          </a:p>
          <a:p>
            <a:pPr algn="just"/>
            <a:r>
              <a:rPr lang="en-US" dirty="0"/>
              <a:t>Trying to minimize the </a:t>
            </a:r>
            <a:r>
              <a:rPr lang="en-US" dirty="0" smtClean="0"/>
              <a:t>WACC seems </a:t>
            </a:r>
            <a:r>
              <a:rPr lang="en-US" dirty="0"/>
              <a:t>to </a:t>
            </a:r>
            <a:r>
              <a:rPr lang="en-US" dirty="0" smtClean="0"/>
              <a:t>encourage logical </a:t>
            </a:r>
            <a:r>
              <a:rPr lang="en-US" dirty="0"/>
              <a:t>short circuits like the following. Suppose that someone says</a:t>
            </a:r>
            <a:r>
              <a:rPr lang="en-US" dirty="0" smtClean="0"/>
              <a:t>, “</a:t>
            </a:r>
            <a:r>
              <a:rPr lang="en-US" dirty="0"/>
              <a:t>Shareholders demand—and deserve—higher expected rates of return than </a:t>
            </a:r>
            <a:r>
              <a:rPr lang="en-US" dirty="0" smtClean="0"/>
              <a:t>bondholders do</a:t>
            </a:r>
            <a:r>
              <a:rPr lang="en-US" dirty="0"/>
              <a:t>. </a:t>
            </a:r>
            <a:r>
              <a:rPr lang="en-US" dirty="0" smtClean="0"/>
              <a:t>Hence, debt </a:t>
            </a:r>
            <a:r>
              <a:rPr lang="en-US" dirty="0"/>
              <a:t>is the cheaper capital source. We can reduce </a:t>
            </a:r>
            <a:r>
              <a:rPr lang="en-US" dirty="0" smtClean="0"/>
              <a:t>the WACC by </a:t>
            </a:r>
            <a:r>
              <a:rPr lang="en-US" dirty="0"/>
              <a:t>borrowing more.” </a:t>
            </a:r>
            <a:endParaRPr lang="en-US" dirty="0" smtClean="0"/>
          </a:p>
          <a:p>
            <a:pPr algn="just"/>
            <a:r>
              <a:rPr lang="en-US" dirty="0" smtClean="0"/>
              <a:t>But </a:t>
            </a:r>
            <a:r>
              <a:rPr lang="en-US" dirty="0"/>
              <a:t>this doesn’t follow if </a:t>
            </a:r>
            <a:r>
              <a:rPr lang="en-US" dirty="0" smtClean="0"/>
              <a:t>the extra </a:t>
            </a:r>
            <a:r>
              <a:rPr lang="en-US" dirty="0"/>
              <a:t>borrowing leads stockholders to demand a still higher expected rate of return.</a:t>
            </a:r>
          </a:p>
          <a:p>
            <a:pPr algn="just"/>
            <a:r>
              <a:rPr lang="en-US" dirty="0"/>
              <a:t>According to MM’s proposition II the cost of equity capital increases by </a:t>
            </a:r>
            <a:r>
              <a:rPr lang="en-US" dirty="0" smtClean="0"/>
              <a:t>just enough </a:t>
            </a:r>
            <a:r>
              <a:rPr lang="en-US" dirty="0"/>
              <a:t>to keep the </a:t>
            </a:r>
            <a:r>
              <a:rPr lang="en-US" dirty="0" smtClean="0"/>
              <a:t>WACC constant.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Each of </a:t>
            </a:r>
            <a:r>
              <a:rPr lang="en-US" dirty="0" err="1" smtClean="0"/>
              <a:t>Wapshot’s</a:t>
            </a:r>
            <a:r>
              <a:rPr lang="en-US" dirty="0" smtClean="0"/>
              <a:t> 1,000 shares sells for $50 </a:t>
            </a:r>
            <a:endParaRPr lang="en-US" i="1" dirty="0" smtClean="0"/>
          </a:p>
          <a:p>
            <a:pPr algn="just"/>
            <a:r>
              <a:rPr lang="en-US" i="1" dirty="0" smtClean="0"/>
              <a:t>Thus:</a:t>
            </a:r>
          </a:p>
          <a:p>
            <a:pPr algn="just">
              <a:buNone/>
            </a:pPr>
            <a:r>
              <a:rPr lang="en-US" i="1" dirty="0" smtClean="0"/>
              <a:t>	E =  1,000 * 50  = $50,000</a:t>
            </a:r>
            <a:endParaRPr lang="en-US" dirty="0" smtClean="0"/>
          </a:p>
          <a:p>
            <a:pPr algn="just"/>
            <a:r>
              <a:rPr lang="en-US" dirty="0" err="1" smtClean="0"/>
              <a:t>Wapshot</a:t>
            </a:r>
            <a:r>
              <a:rPr lang="en-US" dirty="0" smtClean="0"/>
              <a:t> has also borrowed $25,000, and so </a:t>
            </a:r>
            <a:r>
              <a:rPr lang="en-US" i="1" dirty="0" smtClean="0"/>
              <a:t>V, the aggregate market value </a:t>
            </a:r>
            <a:r>
              <a:rPr lang="en-US" dirty="0" smtClean="0"/>
              <a:t>of all its outstanding securities, is</a:t>
            </a:r>
          </a:p>
          <a:p>
            <a:pPr algn="just"/>
            <a:r>
              <a:rPr lang="en-US" i="1" dirty="0" smtClean="0"/>
              <a:t>V =  D + E = $75,000</a:t>
            </a:r>
            <a:endParaRPr lang="en-US" dirty="0" smtClean="0"/>
          </a:p>
          <a:p>
            <a:pPr algn="just"/>
            <a:endParaRPr lang="en-US" dirty="0" smtClean="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err="1" smtClean="0"/>
              <a:t>Wapshot’s</a:t>
            </a:r>
            <a:r>
              <a:rPr lang="en-US" dirty="0" smtClean="0"/>
              <a:t> stock is known as </a:t>
            </a:r>
            <a:r>
              <a:rPr lang="en-US" i="1" dirty="0" smtClean="0"/>
              <a:t>levered equity.</a:t>
            </a:r>
            <a:endParaRPr lang="en-US" dirty="0" smtClean="0"/>
          </a:p>
          <a:p>
            <a:pPr algn="just"/>
            <a:r>
              <a:rPr lang="en-US" dirty="0" smtClean="0"/>
              <a:t>Q. How does this financial leverage (or gearing) affect </a:t>
            </a:r>
            <a:r>
              <a:rPr lang="en-US" dirty="0" err="1" smtClean="0"/>
              <a:t>Wapshot’s</a:t>
            </a:r>
            <a:r>
              <a:rPr lang="en-US" dirty="0" smtClean="0"/>
              <a:t> shareholders?</a:t>
            </a:r>
          </a:p>
          <a:p>
            <a:pPr algn="just"/>
            <a:r>
              <a:rPr lang="en-US" dirty="0" smtClean="0"/>
              <a:t>A. Say </a:t>
            </a:r>
            <a:r>
              <a:rPr lang="en-US" dirty="0" err="1" smtClean="0"/>
              <a:t>Wapshot</a:t>
            </a:r>
            <a:r>
              <a:rPr lang="en-US" dirty="0" smtClean="0"/>
              <a:t> “levers up” more by borrowing $10,000 more and paying the proceeds to shareholders as a special dividend of $10 per share.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This results in substitution of debt for equity leaving </a:t>
            </a:r>
            <a:r>
              <a:rPr lang="en-US" dirty="0" err="1" smtClean="0"/>
              <a:t>Wapshot’s</a:t>
            </a:r>
            <a:r>
              <a:rPr lang="en-US" dirty="0" smtClean="0"/>
              <a:t> assets unchanged.</a:t>
            </a:r>
          </a:p>
          <a:p>
            <a:pPr algn="just"/>
            <a:r>
              <a:rPr lang="en-US" dirty="0" smtClean="0"/>
              <a:t>If V is unchanged at $75,000 then</a:t>
            </a:r>
          </a:p>
          <a:p>
            <a:pPr algn="just"/>
            <a:r>
              <a:rPr lang="en-US" dirty="0" smtClean="0"/>
              <a:t>E = V – D = 75000 – 35000 = $40,000</a:t>
            </a:r>
          </a:p>
          <a:p>
            <a:pPr algn="just"/>
            <a:r>
              <a:rPr lang="en-US" dirty="0" smtClean="0"/>
              <a:t>This implies that the stockholders have suffered a capital loss (= $50000-40000) which exactly offsets the $10,000 special dividend.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But if V increases to $80000 due to change in the capital structure, then</a:t>
            </a:r>
          </a:p>
          <a:p>
            <a:pPr algn="just"/>
            <a:r>
              <a:rPr lang="en-US" dirty="0" smtClean="0"/>
              <a:t>E = $45000 and stockholders gain $5000 in all</a:t>
            </a:r>
          </a:p>
          <a:p>
            <a:pPr algn="just"/>
            <a:r>
              <a:rPr lang="en-US" dirty="0" smtClean="0"/>
              <a:t>So in general, increase or decrease in V caused by change in capital structure accrues to the firm’s stockholders.</a:t>
            </a:r>
            <a:endParaRPr lang="en-US" dirty="0"/>
          </a:p>
          <a:p>
            <a:pPr algn="just"/>
            <a:r>
              <a:rPr lang="en-US" b="1" dirty="0" smtClean="0"/>
              <a:t>Conclusion</a:t>
            </a:r>
            <a:r>
              <a:rPr lang="en-US" dirty="0" smtClean="0"/>
              <a:t>: A policy that maximizes market value of the firm is also best for its shareholders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assumptions that support this conclusion are:</a:t>
            </a:r>
          </a:p>
          <a:p>
            <a:r>
              <a:rPr lang="en-US" dirty="0" smtClean="0"/>
              <a:t>1. </a:t>
            </a:r>
            <a:r>
              <a:rPr lang="en-US" dirty="0" err="1" smtClean="0"/>
              <a:t>Wapshot</a:t>
            </a:r>
            <a:r>
              <a:rPr lang="en-US" dirty="0" smtClean="0"/>
              <a:t> can ignore dividend policy</a:t>
            </a:r>
          </a:p>
          <a:p>
            <a:r>
              <a:rPr lang="en-US" dirty="0" smtClean="0"/>
              <a:t>2. The old and the new debt is worth $35000 after the change in capital structure.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Modigliani and Miller</a:t>
            </a:r>
            <a:endParaRPr lang="en-US" dirty="0"/>
          </a:p>
        </p:txBody>
      </p:sp>
      <p:sp>
        <p:nvSpPr>
          <p:cNvPr id="3" name="Content Placeholder 2"/>
          <p:cNvSpPr>
            <a:spLocks noGrp="1"/>
          </p:cNvSpPr>
          <p:nvPr>
            <p:ph idx="1"/>
          </p:nvPr>
        </p:nvSpPr>
        <p:spPr/>
        <p:txBody>
          <a:bodyPr>
            <a:normAutofit/>
          </a:bodyPr>
          <a:lstStyle/>
          <a:p>
            <a:pPr algn="just"/>
            <a:r>
              <a:rPr lang="en-US" dirty="0" smtClean="0"/>
              <a:t>If indeed the firm’s aims to find the combination of securities that maximizes its value, how can this be achieved?</a:t>
            </a:r>
          </a:p>
          <a:p>
            <a:pPr algn="just"/>
            <a:r>
              <a:rPr lang="en-US" dirty="0" smtClean="0"/>
              <a:t>MM give an answer by saying that in perfect capital markets, any combination of securities is as good as another. </a:t>
            </a:r>
          </a:p>
          <a:p>
            <a:pPr algn="just"/>
            <a:r>
              <a:rPr lang="en-US" dirty="0" smtClean="0"/>
              <a:t>Hence, </a:t>
            </a:r>
            <a:r>
              <a:rPr lang="en-US" b="1" i="1" dirty="0" smtClean="0"/>
              <a:t>choice of capital structure has no effect on the firm’s value</a:t>
            </a:r>
            <a:r>
              <a:rPr lang="en-US" dirty="0" smtClean="0"/>
              <a:t>.</a:t>
            </a:r>
          </a:p>
          <a:p>
            <a:pPr algn="just"/>
            <a:r>
              <a:rPr lang="en-US" b="1" u="sng" dirty="0" smtClean="0"/>
              <a:t>MM’s Proposition I</a:t>
            </a:r>
            <a:r>
              <a:rPr lang="en-US" dirty="0" smtClean="0"/>
              <a:t> states: “</a:t>
            </a:r>
            <a:r>
              <a:rPr lang="en-US" b="1" i="1" dirty="0" smtClean="0"/>
              <a:t>The market value of any firm is independent of its capital structure</a:t>
            </a:r>
            <a:r>
              <a:rPr lang="en-US" dirty="0" smtClean="0"/>
              <a: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236</TotalTime>
  <Words>1862</Words>
  <Application>Microsoft Office PowerPoint</Application>
  <PresentationFormat>On-screen Show (4:3)</PresentationFormat>
  <Paragraphs>114</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Does Debt Policy Matter?</vt:lpstr>
      <vt:lpstr>Capital Structure</vt:lpstr>
      <vt:lpstr>Leverage</vt:lpstr>
      <vt:lpstr>Slide 4</vt:lpstr>
      <vt:lpstr>Slide 5</vt:lpstr>
      <vt:lpstr>Slide 6</vt:lpstr>
      <vt:lpstr>Slide 7</vt:lpstr>
      <vt:lpstr>Slide 8</vt:lpstr>
      <vt:lpstr>Modigliani and Miller</vt:lpstr>
      <vt:lpstr>Slide 10</vt:lpstr>
      <vt:lpstr>Slide 11</vt:lpstr>
      <vt:lpstr>Slide 12</vt:lpstr>
      <vt:lpstr>Slide 13</vt:lpstr>
      <vt:lpstr>Slide 14</vt:lpstr>
      <vt:lpstr>Law of conservation of value</vt:lpstr>
      <vt:lpstr>Slide 16</vt:lpstr>
      <vt:lpstr>Slide 17</vt:lpstr>
      <vt:lpstr>How leverage affects returns</vt:lpstr>
      <vt:lpstr>Slide 19</vt:lpstr>
      <vt:lpstr>Slide 20</vt:lpstr>
      <vt:lpstr>Slide 21</vt:lpstr>
      <vt:lpstr>Slide 22</vt:lpstr>
      <vt:lpstr>Slide 23</vt:lpstr>
      <vt:lpstr>Slide 24</vt:lpstr>
      <vt:lpstr>Slide 25</vt:lpstr>
      <vt:lpstr>Slide 26</vt:lpstr>
      <vt:lpstr>Slide 27</vt:lpstr>
      <vt:lpstr>The traditional position</vt:lpstr>
      <vt:lpstr>Slide 29</vt:lpstr>
      <vt:lpstr>Two Warnings</vt:lpstr>
      <vt:lpstr>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Debt Policy Matter?</dc:title>
  <dc:creator>Neha Arya</dc:creator>
  <cp:lastModifiedBy>NEHA</cp:lastModifiedBy>
  <cp:revision>45</cp:revision>
  <dcterms:created xsi:type="dcterms:W3CDTF">2020-04-22T06:37:35Z</dcterms:created>
  <dcterms:modified xsi:type="dcterms:W3CDTF">2020-04-22T10:34:25Z</dcterms:modified>
</cp:coreProperties>
</file>