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5" r:id="rId18"/>
    <p:sldId id="274" r:id="rId19"/>
    <p:sldId id="273" r:id="rId20"/>
    <p:sldId id="272"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1EFBB7-FF3B-493C-B7B6-E5F5AD65954F}" type="datetimeFigureOut">
              <a:rPr lang="en-US" smtClean="0"/>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B3CEED-CE10-4419-A2F3-8BC6ED4FEE7E}" type="slidenum">
              <a:rPr lang="en-US" smtClean="0"/>
              <a:t>‹#›</a:t>
            </a:fld>
            <a:endParaRPr lang="en-US"/>
          </a:p>
        </p:txBody>
      </p:sp>
    </p:spTree>
    <p:extLst>
      <p:ext uri="{BB962C8B-B14F-4D97-AF65-F5344CB8AC3E}">
        <p14:creationId xmlns:p14="http://schemas.microsoft.com/office/powerpoint/2010/main" val="5339172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1EFBB7-FF3B-493C-B7B6-E5F5AD65954F}" type="datetimeFigureOut">
              <a:rPr lang="en-US" smtClean="0"/>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B3CEED-CE10-4419-A2F3-8BC6ED4FEE7E}" type="slidenum">
              <a:rPr lang="en-US" smtClean="0"/>
              <a:t>‹#›</a:t>
            </a:fld>
            <a:endParaRPr lang="en-US"/>
          </a:p>
        </p:txBody>
      </p:sp>
    </p:spTree>
    <p:extLst>
      <p:ext uri="{BB962C8B-B14F-4D97-AF65-F5344CB8AC3E}">
        <p14:creationId xmlns:p14="http://schemas.microsoft.com/office/powerpoint/2010/main" val="1445045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1EFBB7-FF3B-493C-B7B6-E5F5AD65954F}" type="datetimeFigureOut">
              <a:rPr lang="en-US" smtClean="0"/>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B3CEED-CE10-4419-A2F3-8BC6ED4FEE7E}" type="slidenum">
              <a:rPr lang="en-US" smtClean="0"/>
              <a:t>‹#›</a:t>
            </a:fld>
            <a:endParaRPr lang="en-US"/>
          </a:p>
        </p:txBody>
      </p:sp>
    </p:spTree>
    <p:extLst>
      <p:ext uri="{BB962C8B-B14F-4D97-AF65-F5344CB8AC3E}">
        <p14:creationId xmlns:p14="http://schemas.microsoft.com/office/powerpoint/2010/main" val="3377782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1EFBB7-FF3B-493C-B7B6-E5F5AD65954F}" type="datetimeFigureOut">
              <a:rPr lang="en-US" smtClean="0"/>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B3CEED-CE10-4419-A2F3-8BC6ED4FEE7E}" type="slidenum">
              <a:rPr lang="en-US" smtClean="0"/>
              <a:t>‹#›</a:t>
            </a:fld>
            <a:endParaRPr lang="en-US"/>
          </a:p>
        </p:txBody>
      </p:sp>
    </p:spTree>
    <p:extLst>
      <p:ext uri="{BB962C8B-B14F-4D97-AF65-F5344CB8AC3E}">
        <p14:creationId xmlns:p14="http://schemas.microsoft.com/office/powerpoint/2010/main" val="3471316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1EFBB7-FF3B-493C-B7B6-E5F5AD65954F}" type="datetimeFigureOut">
              <a:rPr lang="en-US" smtClean="0"/>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B3CEED-CE10-4419-A2F3-8BC6ED4FEE7E}" type="slidenum">
              <a:rPr lang="en-US" smtClean="0"/>
              <a:t>‹#›</a:t>
            </a:fld>
            <a:endParaRPr lang="en-US"/>
          </a:p>
        </p:txBody>
      </p:sp>
    </p:spTree>
    <p:extLst>
      <p:ext uri="{BB962C8B-B14F-4D97-AF65-F5344CB8AC3E}">
        <p14:creationId xmlns:p14="http://schemas.microsoft.com/office/powerpoint/2010/main" val="3948913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1EFBB7-FF3B-493C-B7B6-E5F5AD65954F}" type="datetimeFigureOut">
              <a:rPr lang="en-US" smtClean="0"/>
              <a:t>3/19/2020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B3CEED-CE10-4419-A2F3-8BC6ED4FEE7E}" type="slidenum">
              <a:rPr lang="en-US" smtClean="0"/>
              <a:t>‹#›</a:t>
            </a:fld>
            <a:endParaRPr lang="en-US"/>
          </a:p>
        </p:txBody>
      </p:sp>
    </p:spTree>
    <p:extLst>
      <p:ext uri="{BB962C8B-B14F-4D97-AF65-F5344CB8AC3E}">
        <p14:creationId xmlns:p14="http://schemas.microsoft.com/office/powerpoint/2010/main" val="2651765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1EFBB7-FF3B-493C-B7B6-E5F5AD65954F}" type="datetimeFigureOut">
              <a:rPr lang="en-US" smtClean="0"/>
              <a:t>3/19/2020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B3CEED-CE10-4419-A2F3-8BC6ED4FEE7E}" type="slidenum">
              <a:rPr lang="en-US" smtClean="0"/>
              <a:t>‹#›</a:t>
            </a:fld>
            <a:endParaRPr lang="en-US"/>
          </a:p>
        </p:txBody>
      </p:sp>
    </p:spTree>
    <p:extLst>
      <p:ext uri="{BB962C8B-B14F-4D97-AF65-F5344CB8AC3E}">
        <p14:creationId xmlns:p14="http://schemas.microsoft.com/office/powerpoint/2010/main" val="3521269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1EFBB7-FF3B-493C-B7B6-E5F5AD65954F}" type="datetimeFigureOut">
              <a:rPr lang="en-US" smtClean="0"/>
              <a:t>3/19/2020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B3CEED-CE10-4419-A2F3-8BC6ED4FEE7E}" type="slidenum">
              <a:rPr lang="en-US" smtClean="0"/>
              <a:t>‹#›</a:t>
            </a:fld>
            <a:endParaRPr lang="en-US"/>
          </a:p>
        </p:txBody>
      </p:sp>
    </p:spTree>
    <p:extLst>
      <p:ext uri="{BB962C8B-B14F-4D97-AF65-F5344CB8AC3E}">
        <p14:creationId xmlns:p14="http://schemas.microsoft.com/office/powerpoint/2010/main" val="1399871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1EFBB7-FF3B-493C-B7B6-E5F5AD65954F}" type="datetimeFigureOut">
              <a:rPr lang="en-US" smtClean="0"/>
              <a:t>3/19/2020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B3CEED-CE10-4419-A2F3-8BC6ED4FEE7E}" type="slidenum">
              <a:rPr lang="en-US" smtClean="0"/>
              <a:t>‹#›</a:t>
            </a:fld>
            <a:endParaRPr lang="en-US"/>
          </a:p>
        </p:txBody>
      </p:sp>
    </p:spTree>
    <p:extLst>
      <p:ext uri="{BB962C8B-B14F-4D97-AF65-F5344CB8AC3E}">
        <p14:creationId xmlns:p14="http://schemas.microsoft.com/office/powerpoint/2010/main" val="1109040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1EFBB7-FF3B-493C-B7B6-E5F5AD65954F}" type="datetimeFigureOut">
              <a:rPr lang="en-US" smtClean="0"/>
              <a:t>3/19/2020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B3CEED-CE10-4419-A2F3-8BC6ED4FEE7E}" type="slidenum">
              <a:rPr lang="en-US" smtClean="0"/>
              <a:t>‹#›</a:t>
            </a:fld>
            <a:endParaRPr lang="en-US"/>
          </a:p>
        </p:txBody>
      </p:sp>
    </p:spTree>
    <p:extLst>
      <p:ext uri="{BB962C8B-B14F-4D97-AF65-F5344CB8AC3E}">
        <p14:creationId xmlns:p14="http://schemas.microsoft.com/office/powerpoint/2010/main" val="173204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1EFBB7-FF3B-493C-B7B6-E5F5AD65954F}" type="datetimeFigureOut">
              <a:rPr lang="en-US" smtClean="0"/>
              <a:t>3/19/2020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B3CEED-CE10-4419-A2F3-8BC6ED4FEE7E}" type="slidenum">
              <a:rPr lang="en-US" smtClean="0"/>
              <a:t>‹#›</a:t>
            </a:fld>
            <a:endParaRPr lang="en-US"/>
          </a:p>
        </p:txBody>
      </p:sp>
    </p:spTree>
    <p:extLst>
      <p:ext uri="{BB962C8B-B14F-4D97-AF65-F5344CB8AC3E}">
        <p14:creationId xmlns:p14="http://schemas.microsoft.com/office/powerpoint/2010/main" val="4194373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1EFBB7-FF3B-493C-B7B6-E5F5AD65954F}" type="datetimeFigureOut">
              <a:rPr lang="en-US" smtClean="0"/>
              <a:t>3/19/2020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B3CEED-CE10-4419-A2F3-8BC6ED4FEE7E}" type="slidenum">
              <a:rPr lang="en-US" smtClean="0"/>
              <a:t>‹#›</a:t>
            </a:fld>
            <a:endParaRPr lang="en-US"/>
          </a:p>
        </p:txBody>
      </p:sp>
    </p:spTree>
    <p:extLst>
      <p:ext uri="{BB962C8B-B14F-4D97-AF65-F5344CB8AC3E}">
        <p14:creationId xmlns:p14="http://schemas.microsoft.com/office/powerpoint/2010/main" val="14061720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singhtaru.chem@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70025"/>
          </a:xfrm>
        </p:spPr>
        <p:txBody>
          <a:bodyPr/>
          <a:lstStyle/>
          <a:p>
            <a:r>
              <a:rPr lang="en-US" b="1" dirty="0" err="1" smtClean="0">
                <a:latin typeface="Arial" pitchFamily="34" charset="0"/>
                <a:cs typeface="Arial" pitchFamily="34" charset="0"/>
              </a:rPr>
              <a:t>BioInorganic</a:t>
            </a:r>
            <a:r>
              <a:rPr lang="en-US" b="1" dirty="0" smtClean="0">
                <a:latin typeface="Arial" pitchFamily="34" charset="0"/>
                <a:cs typeface="Arial" pitchFamily="34" charset="0"/>
              </a:rPr>
              <a:t> Chemistry</a:t>
            </a:r>
            <a:br>
              <a:rPr lang="en-US" b="1" dirty="0" smtClean="0">
                <a:latin typeface="Arial" pitchFamily="34" charset="0"/>
                <a:cs typeface="Arial" pitchFamily="34" charset="0"/>
              </a:rPr>
            </a:br>
            <a:r>
              <a:rPr lang="en-US" b="1" dirty="0" smtClean="0">
                <a:solidFill>
                  <a:srgbClr val="C00000"/>
                </a:solidFill>
                <a:latin typeface="Arial" pitchFamily="34" charset="0"/>
                <a:cs typeface="Arial" pitchFamily="34" charset="0"/>
              </a:rPr>
              <a:t>Week 1</a:t>
            </a:r>
            <a:endParaRPr lang="en-US" b="1" dirty="0">
              <a:solidFill>
                <a:srgbClr val="C00000"/>
              </a:solidFill>
              <a:latin typeface="Arial" pitchFamily="34" charset="0"/>
              <a:cs typeface="Arial" pitchFamily="34" charset="0"/>
            </a:endParaRPr>
          </a:p>
        </p:txBody>
      </p:sp>
      <p:sp>
        <p:nvSpPr>
          <p:cNvPr id="3" name="Subtitle 2"/>
          <p:cNvSpPr>
            <a:spLocks noGrp="1"/>
          </p:cNvSpPr>
          <p:nvPr>
            <p:ph type="subTitle" idx="1"/>
          </p:nvPr>
        </p:nvSpPr>
        <p:spPr>
          <a:xfrm>
            <a:off x="762000" y="2057400"/>
            <a:ext cx="6934200" cy="4191000"/>
          </a:xfrm>
        </p:spPr>
        <p:txBody>
          <a:bodyPr>
            <a:normAutofit fontScale="62500" lnSpcReduction="20000"/>
          </a:bodyPr>
          <a:lstStyle/>
          <a:p>
            <a:pPr algn="l"/>
            <a:r>
              <a:rPr lang="en-US" sz="4200" b="1" dirty="0" smtClean="0">
                <a:solidFill>
                  <a:schemeClr val="tx2">
                    <a:lumMod val="75000"/>
                  </a:schemeClr>
                </a:solidFill>
                <a:latin typeface="Arial" pitchFamily="34" charset="0"/>
                <a:cs typeface="Arial" pitchFamily="34" charset="0"/>
              </a:rPr>
              <a:t>Dear students,</a:t>
            </a:r>
          </a:p>
          <a:p>
            <a:pPr algn="l"/>
            <a:r>
              <a:rPr lang="en-US" sz="4200" b="1" dirty="0" smtClean="0">
                <a:solidFill>
                  <a:schemeClr val="tx2">
                    <a:lumMod val="75000"/>
                  </a:schemeClr>
                </a:solidFill>
                <a:latin typeface="Arial" pitchFamily="34" charset="0"/>
                <a:cs typeface="Arial" pitchFamily="34" charset="0"/>
              </a:rPr>
              <a:t>Please go through these slides and solve the questionnaire in the last slide. Submit you answers through email on </a:t>
            </a:r>
            <a:r>
              <a:rPr lang="en-US" sz="4200" b="1" dirty="0" smtClean="0">
                <a:solidFill>
                  <a:schemeClr val="tx2">
                    <a:lumMod val="75000"/>
                  </a:schemeClr>
                </a:solidFill>
                <a:latin typeface="Arial" pitchFamily="34" charset="0"/>
                <a:cs typeface="Arial" pitchFamily="34" charset="0"/>
                <a:hlinkClick r:id="rId2"/>
              </a:rPr>
              <a:t>singhtaru.chem@gmail.com</a:t>
            </a:r>
            <a:r>
              <a:rPr lang="en-US" sz="4200" b="1" dirty="0" smtClean="0">
                <a:solidFill>
                  <a:schemeClr val="tx2">
                    <a:lumMod val="75000"/>
                  </a:schemeClr>
                </a:solidFill>
                <a:latin typeface="Arial" pitchFamily="34" charset="0"/>
                <a:cs typeface="Arial" pitchFamily="34" charset="0"/>
              </a:rPr>
              <a:t>. No need to type the answers, just write the answers in your notebook and send me the scanned copy of notebook. In the coming week I will send questions which will be from the presentation and the topics that we have already covered  in the class.</a:t>
            </a:r>
          </a:p>
          <a:p>
            <a:endParaRPr lang="en-US" b="1" dirty="0">
              <a:solidFill>
                <a:schemeClr val="tx2">
                  <a:lumMod val="75000"/>
                </a:schemeClr>
              </a:solidFill>
              <a:latin typeface="Arial" pitchFamily="34" charset="0"/>
              <a:cs typeface="Arial" pitchFamily="34" charset="0"/>
            </a:endParaRPr>
          </a:p>
        </p:txBody>
      </p:sp>
    </p:spTree>
    <p:extLst>
      <p:ext uri="{BB962C8B-B14F-4D97-AF65-F5344CB8AC3E}">
        <p14:creationId xmlns:p14="http://schemas.microsoft.com/office/powerpoint/2010/main" val="19489503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304801"/>
            <a:ext cx="8305800" cy="5816977"/>
          </a:xfrm>
          <a:prstGeom prst="rect">
            <a:avLst/>
          </a:prstGeom>
        </p:spPr>
        <p:txBody>
          <a:bodyPr wrap="square">
            <a:spAutoFit/>
          </a:bodyPr>
          <a:lstStyle/>
          <a:p>
            <a:r>
              <a:rPr lang="en-US" sz="2400" b="1" dirty="0">
                <a:solidFill>
                  <a:srgbClr val="C00000"/>
                </a:solidFill>
                <a:latin typeface="Arial" pitchFamily="34" charset="0"/>
                <a:cs typeface="Arial" pitchFamily="34" charset="0"/>
              </a:rPr>
              <a:t>Magnesium</a:t>
            </a:r>
          </a:p>
          <a:p>
            <a:r>
              <a:rPr lang="en-US" dirty="0">
                <a:latin typeface="Arial" pitchFamily="34" charset="0"/>
                <a:cs typeface="Arial" pitchFamily="34" charset="0"/>
              </a:rPr>
              <a:t>Magnesium, an abundant element in the earth’s crust, is vital to both plant and</a:t>
            </a:r>
          </a:p>
          <a:p>
            <a:r>
              <a:rPr lang="en-US" dirty="0">
                <a:latin typeface="Arial" pitchFamily="34" charset="0"/>
                <a:cs typeface="Arial" pitchFamily="34" charset="0"/>
              </a:rPr>
              <a:t>animal life. Chlorophyll pigment in plants is a Mg-</a:t>
            </a:r>
            <a:r>
              <a:rPr lang="en-US" dirty="0" err="1">
                <a:latin typeface="Arial" pitchFamily="34" charset="0"/>
                <a:cs typeface="Arial" pitchFamily="34" charset="0"/>
              </a:rPr>
              <a:t>porphyrin</a:t>
            </a:r>
            <a:r>
              <a:rPr lang="en-US" dirty="0">
                <a:latin typeface="Arial" pitchFamily="34" charset="0"/>
                <a:cs typeface="Arial" pitchFamily="34" charset="0"/>
              </a:rPr>
              <a:t> complex. All </a:t>
            </a:r>
            <a:r>
              <a:rPr lang="en-US" dirty="0" smtClean="0">
                <a:latin typeface="Arial" pitchFamily="34" charset="0"/>
                <a:cs typeface="Arial" pitchFamily="34" charset="0"/>
              </a:rPr>
              <a:t>enzymatic reaction </a:t>
            </a:r>
            <a:r>
              <a:rPr lang="en-US" dirty="0">
                <a:latin typeface="Arial" pitchFamily="34" charset="0"/>
                <a:cs typeface="Arial" pitchFamily="34" charset="0"/>
              </a:rPr>
              <a:t>in animals and men that are catalyzed by ATP require Mg as a </a:t>
            </a:r>
            <a:r>
              <a:rPr lang="en-US" dirty="0" smtClean="0">
                <a:latin typeface="Arial" pitchFamily="34" charset="0"/>
                <a:cs typeface="Arial" pitchFamily="34" charset="0"/>
              </a:rPr>
              <a:t>cofactor. Oxidative </a:t>
            </a:r>
            <a:r>
              <a:rPr lang="en-US" dirty="0">
                <a:latin typeface="Arial" pitchFamily="34" charset="0"/>
                <a:cs typeface="Arial" pitchFamily="34" charset="0"/>
              </a:rPr>
              <a:t>phosphorylation, DNA transcription, RNA function, protein synthesis </a:t>
            </a:r>
            <a:r>
              <a:rPr lang="en-US" dirty="0" smtClean="0">
                <a:latin typeface="Arial" pitchFamily="34" charset="0"/>
                <a:cs typeface="Arial" pitchFamily="34" charset="0"/>
              </a:rPr>
              <a:t>and critical </a:t>
            </a:r>
            <a:r>
              <a:rPr lang="en-US" dirty="0">
                <a:latin typeface="Arial" pitchFamily="34" charset="0"/>
                <a:cs typeface="Arial" pitchFamily="34" charset="0"/>
              </a:rPr>
              <a:t>cell membrane functions are all dependent upon optimal Mg concentrations. </a:t>
            </a:r>
            <a:r>
              <a:rPr lang="en-US" dirty="0" smtClean="0">
                <a:latin typeface="Arial" pitchFamily="34" charset="0"/>
                <a:cs typeface="Arial" pitchFamily="34" charset="0"/>
              </a:rPr>
              <a:t>An average </a:t>
            </a:r>
            <a:r>
              <a:rPr lang="en-US" dirty="0">
                <a:latin typeface="Arial" pitchFamily="34" charset="0"/>
                <a:cs typeface="Arial" pitchFamily="34" charset="0"/>
              </a:rPr>
              <a:t>man has about 35g Mg, out of this 99% is either intracellular or in bone, of </a:t>
            </a:r>
            <a:r>
              <a:rPr lang="en-US" dirty="0" smtClean="0">
                <a:latin typeface="Arial" pitchFamily="34" charset="0"/>
                <a:cs typeface="Arial" pitchFamily="34" charset="0"/>
              </a:rPr>
              <a:t>the 60</a:t>
            </a:r>
            <a:r>
              <a:rPr lang="en-US" dirty="0">
                <a:latin typeface="Arial" pitchFamily="34" charset="0"/>
                <a:cs typeface="Arial" pitchFamily="34" charset="0"/>
              </a:rPr>
              <a:t>% in bone, two-third is tightly incorporated into the mineral lattice, but one-third </a:t>
            </a:r>
            <a:r>
              <a:rPr lang="en-US" dirty="0" smtClean="0">
                <a:latin typeface="Arial" pitchFamily="34" charset="0"/>
                <a:cs typeface="Arial" pitchFamily="34" charset="0"/>
              </a:rPr>
              <a:t>is in an </a:t>
            </a:r>
            <a:r>
              <a:rPr lang="en-US" dirty="0">
                <a:latin typeface="Arial" pitchFamily="34" charset="0"/>
                <a:cs typeface="Arial" pitchFamily="34" charset="0"/>
              </a:rPr>
              <a:t>apparently exchangeable bone surface pool. Dietary sources high in Mg include </a:t>
            </a:r>
            <a:r>
              <a:rPr lang="en-US" dirty="0" smtClean="0">
                <a:latin typeface="Arial" pitchFamily="34" charset="0"/>
                <a:cs typeface="Arial" pitchFamily="34" charset="0"/>
              </a:rPr>
              <a:t>nuts, sea </a:t>
            </a:r>
            <a:r>
              <a:rPr lang="en-US" dirty="0">
                <a:latin typeface="Arial" pitchFamily="34" charset="0"/>
                <a:cs typeface="Arial" pitchFamily="34" charset="0"/>
              </a:rPr>
              <a:t>foods, legumes and vegetables, meat is intermediate in Mg content</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sz="2400" b="1" dirty="0">
                <a:solidFill>
                  <a:srgbClr val="C00000"/>
                </a:solidFill>
                <a:latin typeface="Arial" pitchFamily="34" charset="0"/>
                <a:cs typeface="Arial" pitchFamily="34" charset="0"/>
              </a:rPr>
              <a:t>Potassium</a:t>
            </a:r>
          </a:p>
          <a:p>
            <a:r>
              <a:rPr lang="en-US" dirty="0">
                <a:latin typeface="Arial" pitchFamily="34" charset="0"/>
                <a:cs typeface="Arial" pitchFamily="34" charset="0"/>
              </a:rPr>
              <a:t>An adult human has approximately 140 g K of which &gt;90% is both intracellular</a:t>
            </a:r>
          </a:p>
          <a:p>
            <a:r>
              <a:rPr lang="en-US" dirty="0">
                <a:latin typeface="Arial" pitchFamily="34" charset="0"/>
                <a:cs typeface="Arial" pitchFamily="34" charset="0"/>
              </a:rPr>
              <a:t>and exchangeable (K is the predominant </a:t>
            </a:r>
            <a:r>
              <a:rPr lang="en-US" dirty="0" err="1">
                <a:latin typeface="Arial" pitchFamily="34" charset="0"/>
                <a:cs typeface="Arial" pitchFamily="34" charset="0"/>
              </a:rPr>
              <a:t>cation</a:t>
            </a:r>
            <a:r>
              <a:rPr lang="en-US" dirty="0">
                <a:latin typeface="Arial" pitchFamily="34" charset="0"/>
                <a:cs typeface="Arial" pitchFamily="34" charset="0"/>
              </a:rPr>
              <a:t> in intracellular water) since </a:t>
            </a:r>
            <a:r>
              <a:rPr lang="en-US" dirty="0" smtClean="0">
                <a:latin typeface="Arial" pitchFamily="34" charset="0"/>
                <a:cs typeface="Arial" pitchFamily="34" charset="0"/>
              </a:rPr>
              <a:t>muscle contains </a:t>
            </a:r>
            <a:r>
              <a:rPr lang="en-US" dirty="0">
                <a:latin typeface="Arial" pitchFamily="34" charset="0"/>
                <a:cs typeface="Arial" pitchFamily="34" charset="0"/>
              </a:rPr>
              <a:t>most of the body’s intracellular water, it also contains most of the K. Since K </a:t>
            </a:r>
            <a:r>
              <a:rPr lang="en-US" dirty="0" smtClean="0">
                <a:latin typeface="Arial" pitchFamily="34" charset="0"/>
                <a:cs typeface="Arial" pitchFamily="34" charset="0"/>
              </a:rPr>
              <a:t>is found </a:t>
            </a:r>
            <a:r>
              <a:rPr lang="en-US" dirty="0">
                <a:latin typeface="Arial" pitchFamily="34" charset="0"/>
                <a:cs typeface="Arial" pitchFamily="34" charset="0"/>
              </a:rPr>
              <a:t>in most animal and vegetable foods, dietary deficiency is exceedingly rare </a:t>
            </a:r>
            <a:r>
              <a:rPr lang="en-US" dirty="0" smtClean="0">
                <a:latin typeface="Arial" pitchFamily="34" charset="0"/>
                <a:cs typeface="Arial" pitchFamily="34" charset="0"/>
              </a:rPr>
              <a:t>except under </a:t>
            </a:r>
            <a:r>
              <a:rPr lang="en-US" dirty="0">
                <a:latin typeface="Arial" pitchFamily="34" charset="0"/>
                <a:cs typeface="Arial" pitchFamily="34" charset="0"/>
              </a:rPr>
              <a:t>unusual conditions (such as diets very high in refined sugars, alcoholic </a:t>
            </a:r>
            <a:r>
              <a:rPr lang="en-US" dirty="0" smtClean="0">
                <a:latin typeface="Arial" pitchFamily="34" charset="0"/>
                <a:cs typeface="Arial" pitchFamily="34" charset="0"/>
              </a:rPr>
              <a:t>individuals deriving </a:t>
            </a:r>
            <a:r>
              <a:rPr lang="en-US" dirty="0">
                <a:latin typeface="Arial" pitchFamily="34" charset="0"/>
                <a:cs typeface="Arial" pitchFamily="34" charset="0"/>
              </a:rPr>
              <a:t>most of their calories from low-K alcoholic beverages in the states of </a:t>
            </a:r>
            <a:r>
              <a:rPr lang="en-US" dirty="0" smtClean="0">
                <a:latin typeface="Arial" pitchFamily="34" charset="0"/>
                <a:cs typeface="Arial" pitchFamily="34" charset="0"/>
              </a:rPr>
              <a:t>starvation etc</a:t>
            </a:r>
            <a:r>
              <a:rPr lang="en-US" dirty="0">
                <a:latin typeface="Arial" pitchFamily="34" charset="0"/>
                <a:cs typeface="Arial" pitchFamily="34" charset="0"/>
              </a:rPr>
              <a:t>.).</a:t>
            </a:r>
          </a:p>
        </p:txBody>
      </p:sp>
    </p:spTree>
    <p:extLst>
      <p:ext uri="{BB962C8B-B14F-4D97-AF65-F5344CB8AC3E}">
        <p14:creationId xmlns:p14="http://schemas.microsoft.com/office/powerpoint/2010/main" val="15911254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304800"/>
            <a:ext cx="7848600" cy="5016758"/>
          </a:xfrm>
          <a:prstGeom prst="rect">
            <a:avLst/>
          </a:prstGeom>
        </p:spPr>
        <p:txBody>
          <a:bodyPr wrap="square">
            <a:spAutoFit/>
          </a:bodyPr>
          <a:lstStyle/>
          <a:p>
            <a:r>
              <a:rPr lang="en-US" sz="3200" b="1" dirty="0">
                <a:solidFill>
                  <a:srgbClr val="C00000"/>
                </a:solidFill>
                <a:latin typeface="Arial" pitchFamily="34" charset="0"/>
                <a:cs typeface="Arial" pitchFamily="34" charset="0"/>
              </a:rPr>
              <a:t>Sodium</a:t>
            </a:r>
          </a:p>
          <a:p>
            <a:r>
              <a:rPr lang="en-US" sz="2400" dirty="0">
                <a:latin typeface="Arial" pitchFamily="34" charset="0"/>
                <a:cs typeface="Arial" pitchFamily="34" charset="0"/>
              </a:rPr>
              <a:t>Sodium is the predominant extracellular </a:t>
            </a:r>
            <a:r>
              <a:rPr lang="en-US" sz="2400" dirty="0" err="1">
                <a:latin typeface="Arial" pitchFamily="34" charset="0"/>
                <a:cs typeface="Arial" pitchFamily="34" charset="0"/>
              </a:rPr>
              <a:t>cation</a:t>
            </a:r>
            <a:r>
              <a:rPr lang="en-US" sz="2400" dirty="0">
                <a:latin typeface="Arial" pitchFamily="34" charset="0"/>
                <a:cs typeface="Arial" pitchFamily="34" charset="0"/>
              </a:rPr>
              <a:t> in animals and man. An </a:t>
            </a:r>
            <a:r>
              <a:rPr lang="en-US" sz="2400" dirty="0" smtClean="0">
                <a:latin typeface="Arial" pitchFamily="34" charset="0"/>
                <a:cs typeface="Arial" pitchFamily="34" charset="0"/>
              </a:rPr>
              <a:t>adult human </a:t>
            </a:r>
            <a:r>
              <a:rPr lang="en-US" sz="2400" dirty="0">
                <a:latin typeface="Arial" pitchFamily="34" charset="0"/>
                <a:cs typeface="Arial" pitchFamily="34" charset="0"/>
              </a:rPr>
              <a:t>has about 105 g Na, about 24% is located in bone and about 65% in </a:t>
            </a:r>
            <a:r>
              <a:rPr lang="en-US" sz="2400" dirty="0" smtClean="0">
                <a:latin typeface="Arial" pitchFamily="34" charset="0"/>
                <a:cs typeface="Arial" pitchFamily="34" charset="0"/>
              </a:rPr>
              <a:t>extracellular water</a:t>
            </a:r>
            <a:r>
              <a:rPr lang="en-US" sz="2400" dirty="0">
                <a:latin typeface="Arial" pitchFamily="34" charset="0"/>
                <a:cs typeface="Arial" pitchFamily="34" charset="0"/>
              </a:rPr>
              <a:t>. Sodium ion equilibrium is maintained primarily by the kidney, the key organ </a:t>
            </a:r>
            <a:r>
              <a:rPr lang="en-US" sz="2400" dirty="0" smtClean="0">
                <a:latin typeface="Arial" pitchFamily="34" charset="0"/>
                <a:cs typeface="Arial" pitchFamily="34" charset="0"/>
              </a:rPr>
              <a:t>in water </a:t>
            </a:r>
            <a:r>
              <a:rPr lang="en-US" sz="2400" dirty="0">
                <a:latin typeface="Arial" pitchFamily="34" charset="0"/>
                <a:cs typeface="Arial" pitchFamily="34" charset="0"/>
              </a:rPr>
              <a:t>and electrolyte balance. Sodium chloride (salt) is the predominant dietary </a:t>
            </a:r>
            <a:r>
              <a:rPr lang="en-US" sz="2400" dirty="0" smtClean="0">
                <a:latin typeface="Arial" pitchFamily="34" charset="0"/>
                <a:cs typeface="Arial" pitchFamily="34" charset="0"/>
              </a:rPr>
              <a:t>source. Although </a:t>
            </a:r>
            <a:r>
              <a:rPr lang="en-US" sz="2400" dirty="0">
                <a:latin typeface="Arial" pitchFamily="34" charset="0"/>
                <a:cs typeface="Arial" pitchFamily="34" charset="0"/>
              </a:rPr>
              <a:t>excessive dietary </a:t>
            </a:r>
            <a:r>
              <a:rPr lang="en-US" sz="2400" dirty="0" err="1">
                <a:latin typeface="Arial" pitchFamily="34" charset="0"/>
                <a:cs typeface="Arial" pitchFamily="34" charset="0"/>
              </a:rPr>
              <a:t>Cl</a:t>
            </a:r>
            <a:r>
              <a:rPr lang="en-US" sz="2400" dirty="0">
                <a:latin typeface="Arial" pitchFamily="34" charset="0"/>
                <a:cs typeface="Arial" pitchFamily="34" charset="0"/>
              </a:rPr>
              <a:t> appear to have no significant ill effect on health, there </a:t>
            </a:r>
            <a:r>
              <a:rPr lang="en-US" sz="2400" dirty="0" smtClean="0">
                <a:latin typeface="Arial" pitchFamily="34" charset="0"/>
                <a:cs typeface="Arial" pitchFamily="34" charset="0"/>
              </a:rPr>
              <a:t>is much </a:t>
            </a:r>
            <a:r>
              <a:rPr lang="en-US" sz="2400" dirty="0">
                <a:latin typeface="Arial" pitchFamily="34" charset="0"/>
                <a:cs typeface="Arial" pitchFamily="34" charset="0"/>
              </a:rPr>
              <a:t>evidence that excessive Na intake results in elevated blood pressure (</a:t>
            </a:r>
            <a:r>
              <a:rPr lang="en-US" sz="2400" dirty="0" smtClean="0">
                <a:latin typeface="Arial" pitchFamily="34" charset="0"/>
                <a:cs typeface="Arial" pitchFamily="34" charset="0"/>
              </a:rPr>
              <a:t>hypertension) and </a:t>
            </a:r>
            <a:r>
              <a:rPr lang="en-US" sz="2400" dirty="0">
                <a:latin typeface="Arial" pitchFamily="34" charset="0"/>
                <a:cs typeface="Arial" pitchFamily="34" charset="0"/>
              </a:rPr>
              <a:t>that reduces Na intake or increased K intake helps to reduce high blood pressure.</a:t>
            </a:r>
          </a:p>
        </p:txBody>
      </p:sp>
    </p:spTree>
    <p:extLst>
      <p:ext uri="{BB962C8B-B14F-4D97-AF65-F5344CB8AC3E}">
        <p14:creationId xmlns:p14="http://schemas.microsoft.com/office/powerpoint/2010/main" val="11687308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latin typeface="Arial" pitchFamily="34" charset="0"/>
                <a:cs typeface="Arial" pitchFamily="34" charset="0"/>
              </a:rPr>
              <a:t>Movement across membranes</a:t>
            </a:r>
            <a:endParaRPr lang="en-US" b="1" dirty="0">
              <a:solidFill>
                <a:srgbClr val="C00000"/>
              </a:solidFill>
              <a:latin typeface="Arial" pitchFamily="34" charset="0"/>
              <a:cs typeface="Arial" pitchFamily="34" charset="0"/>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sz="3600" dirty="0" smtClean="0"/>
              <a:t> </a:t>
            </a:r>
            <a:r>
              <a:rPr lang="en-US" dirty="0"/>
              <a:t>There are </a:t>
            </a:r>
            <a:r>
              <a:rPr lang="en-US" b="1" dirty="0"/>
              <a:t>two </a:t>
            </a:r>
            <a:r>
              <a:rPr lang="en-US" dirty="0"/>
              <a:t>ways in which substances can enter or leave a cell: </a:t>
            </a:r>
          </a:p>
          <a:p>
            <a:pPr marL="0" indent="0">
              <a:buNone/>
            </a:pPr>
            <a:r>
              <a:rPr lang="en-US" b="1" dirty="0"/>
              <a:t>1) Passive </a:t>
            </a:r>
            <a:endParaRPr lang="en-US" dirty="0"/>
          </a:p>
          <a:p>
            <a:pPr lvl="1"/>
            <a:r>
              <a:rPr lang="en-US" dirty="0"/>
              <a:t>a) Simple Diffusion </a:t>
            </a:r>
          </a:p>
          <a:p>
            <a:pPr lvl="1"/>
            <a:r>
              <a:rPr lang="en-US" dirty="0"/>
              <a:t>b) Facilitated Diffusion </a:t>
            </a:r>
          </a:p>
          <a:p>
            <a:pPr lvl="1"/>
            <a:r>
              <a:rPr lang="en-US" dirty="0"/>
              <a:t>c) Osmosis (</a:t>
            </a:r>
            <a:r>
              <a:rPr lang="en-US" b="1" dirty="0"/>
              <a:t>water </a:t>
            </a:r>
            <a:r>
              <a:rPr lang="en-US" dirty="0"/>
              <a:t>only) </a:t>
            </a:r>
          </a:p>
          <a:p>
            <a:pPr marL="0" indent="0">
              <a:buNone/>
            </a:pPr>
            <a:r>
              <a:rPr lang="en-US" b="1" dirty="0"/>
              <a:t>2) Active </a:t>
            </a:r>
            <a:endParaRPr lang="en-US" dirty="0"/>
          </a:p>
          <a:p>
            <a:pPr lvl="1"/>
            <a:r>
              <a:rPr lang="en-US" dirty="0"/>
              <a:t>a) Molecules </a:t>
            </a:r>
          </a:p>
          <a:p>
            <a:pPr lvl="1"/>
            <a:r>
              <a:rPr lang="en-US" dirty="0"/>
              <a:t>b) Particles </a:t>
            </a:r>
          </a:p>
        </p:txBody>
      </p:sp>
    </p:spTree>
    <p:extLst>
      <p:ext uri="{BB962C8B-B14F-4D97-AF65-F5344CB8AC3E}">
        <p14:creationId xmlns:p14="http://schemas.microsoft.com/office/powerpoint/2010/main" val="9029701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853" y="704850"/>
            <a:ext cx="8072937" cy="5772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424833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fontScale="70000" lnSpcReduction="20000"/>
          </a:bodyPr>
          <a:lstStyle/>
          <a:p>
            <a:pPr marL="0" indent="0" algn="just">
              <a:buNone/>
            </a:pPr>
            <a:r>
              <a:rPr lang="en-US" dirty="0" smtClean="0"/>
              <a:t> </a:t>
            </a:r>
            <a:r>
              <a:rPr lang="en-US" sz="4600" b="1" dirty="0">
                <a:solidFill>
                  <a:srgbClr val="C00000"/>
                </a:solidFill>
                <a:latin typeface="Arial" pitchFamily="34" charset="0"/>
                <a:cs typeface="Arial" pitchFamily="34" charset="0"/>
              </a:rPr>
              <a:t>Diffusion</a:t>
            </a:r>
            <a:r>
              <a:rPr lang="en-US" sz="3400" b="1" dirty="0">
                <a:latin typeface="Arial" pitchFamily="34" charset="0"/>
                <a:cs typeface="Arial" pitchFamily="34" charset="0"/>
              </a:rPr>
              <a:t> </a:t>
            </a:r>
            <a:endParaRPr lang="en-US" sz="3400" dirty="0">
              <a:latin typeface="Arial" pitchFamily="34" charset="0"/>
              <a:cs typeface="Arial" pitchFamily="34" charset="0"/>
            </a:endParaRPr>
          </a:p>
          <a:p>
            <a:pPr algn="just"/>
            <a:r>
              <a:rPr lang="en-US" sz="3400" dirty="0">
                <a:latin typeface="Arial" pitchFamily="34" charset="0"/>
                <a:cs typeface="Arial" pitchFamily="34" charset="0"/>
              </a:rPr>
              <a:t>Diffusion is the net passive movement of particles (atoms, ions or molecules) from a region in which they are in higher concentration to regions of lower concentration. It continues until the concentration of substances is uniform throughout. </a:t>
            </a:r>
            <a:r>
              <a:rPr lang="en-US" sz="3400" b="1" dirty="0">
                <a:latin typeface="Arial" pitchFamily="34" charset="0"/>
                <a:cs typeface="Arial" pitchFamily="34" charset="0"/>
              </a:rPr>
              <a:t>Some major examples of diffusion in biology: </a:t>
            </a:r>
            <a:endParaRPr lang="en-US" sz="3400" dirty="0">
              <a:latin typeface="Arial" pitchFamily="34" charset="0"/>
              <a:cs typeface="Arial" pitchFamily="34" charset="0"/>
            </a:endParaRPr>
          </a:p>
          <a:p>
            <a:pPr marL="0" indent="0" algn="just">
              <a:buNone/>
            </a:pPr>
            <a:r>
              <a:rPr lang="en-US" sz="3400" dirty="0">
                <a:latin typeface="Arial" pitchFamily="34" charset="0"/>
                <a:cs typeface="Arial" pitchFamily="34" charset="0"/>
              </a:rPr>
              <a:t>• Gas exchange at the alveoli — oxygen from air to blood, carbon dioxide from blood to air. </a:t>
            </a:r>
          </a:p>
          <a:p>
            <a:pPr marL="0" indent="0" algn="just">
              <a:buNone/>
            </a:pPr>
            <a:r>
              <a:rPr lang="en-US" sz="3400" dirty="0">
                <a:latin typeface="Arial" pitchFamily="34" charset="0"/>
                <a:cs typeface="Arial" pitchFamily="34" charset="0"/>
              </a:rPr>
              <a:t>• Gas exchange for photosynthesis — carbon dioxide from air to leaf, oxygen from leaf to air. </a:t>
            </a:r>
          </a:p>
          <a:p>
            <a:pPr marL="0" indent="0" algn="just">
              <a:buNone/>
            </a:pPr>
            <a:r>
              <a:rPr lang="en-US" sz="3400" dirty="0">
                <a:latin typeface="Arial" pitchFamily="34" charset="0"/>
                <a:cs typeface="Arial" pitchFamily="34" charset="0"/>
              </a:rPr>
              <a:t>• Gas exchange for respiration — oxygen from blood to tissue cells, carbon dioxide in opposite direction. </a:t>
            </a:r>
          </a:p>
          <a:p>
            <a:pPr marL="0" indent="0" algn="just">
              <a:buNone/>
            </a:pPr>
            <a:r>
              <a:rPr lang="en-US" sz="3400" dirty="0">
                <a:latin typeface="Arial" pitchFamily="34" charset="0"/>
                <a:cs typeface="Arial" pitchFamily="34" charset="0"/>
              </a:rPr>
              <a:t>• Transfer of transmitter substance — acetylcholine from presynaptic to postsynaptic membrane at a synapse. </a:t>
            </a:r>
          </a:p>
          <a:p>
            <a:pPr marL="0" indent="0" algn="just">
              <a:buNone/>
            </a:pPr>
            <a:r>
              <a:rPr lang="en-US" sz="3400" dirty="0">
                <a:latin typeface="Arial" pitchFamily="34" charset="0"/>
                <a:cs typeface="Arial" pitchFamily="34" charset="0"/>
              </a:rPr>
              <a:t>• Osmosis — diffusion of water through a semipermeable membrane. </a:t>
            </a:r>
          </a:p>
          <a:p>
            <a:pPr algn="just"/>
            <a:endParaRPr lang="en-US" dirty="0"/>
          </a:p>
        </p:txBody>
      </p:sp>
    </p:spTree>
    <p:extLst>
      <p:ext uri="{BB962C8B-B14F-4D97-AF65-F5344CB8AC3E}">
        <p14:creationId xmlns:p14="http://schemas.microsoft.com/office/powerpoint/2010/main" val="30105240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ormAutofit/>
          </a:bodyPr>
          <a:lstStyle/>
          <a:p>
            <a:r>
              <a:rPr lang="en-US" dirty="0" smtClean="0"/>
              <a:t> </a:t>
            </a:r>
            <a:r>
              <a:rPr lang="en-US" sz="4000" b="1" dirty="0">
                <a:solidFill>
                  <a:srgbClr val="C00000"/>
                </a:solidFill>
                <a:latin typeface="Arial" pitchFamily="34" charset="0"/>
                <a:cs typeface="Arial" pitchFamily="34" charset="0"/>
              </a:rPr>
              <a:t>Facilitated Diffusion </a:t>
            </a:r>
            <a:endParaRPr lang="en-US" sz="4000" dirty="0">
              <a:solidFill>
                <a:srgbClr val="C00000"/>
              </a:solidFill>
              <a:latin typeface="Arial" pitchFamily="34" charset="0"/>
              <a:cs typeface="Arial" pitchFamily="34" charset="0"/>
            </a:endParaRPr>
          </a:p>
        </p:txBody>
      </p:sp>
      <p:sp>
        <p:nvSpPr>
          <p:cNvPr id="3" name="Content Placeholder 2"/>
          <p:cNvSpPr>
            <a:spLocks noGrp="1"/>
          </p:cNvSpPr>
          <p:nvPr>
            <p:ph idx="1"/>
          </p:nvPr>
        </p:nvSpPr>
        <p:spPr>
          <a:xfrm>
            <a:off x="457200" y="1143000"/>
            <a:ext cx="8229600" cy="4525963"/>
          </a:xfrm>
        </p:spPr>
        <p:txBody>
          <a:bodyPr>
            <a:noAutofit/>
          </a:bodyPr>
          <a:lstStyle/>
          <a:p>
            <a:pPr>
              <a:lnSpc>
                <a:spcPct val="120000"/>
              </a:lnSpc>
            </a:pPr>
            <a:r>
              <a:rPr lang="en-US" sz="2000" dirty="0" smtClean="0">
                <a:latin typeface="Arial" pitchFamily="34" charset="0"/>
                <a:cs typeface="Arial" pitchFamily="34" charset="0"/>
              </a:rPr>
              <a:t>This </a:t>
            </a:r>
            <a:r>
              <a:rPr lang="en-US" sz="2000" dirty="0">
                <a:latin typeface="Arial" pitchFamily="34" charset="0"/>
                <a:cs typeface="Arial" pitchFamily="34" charset="0"/>
              </a:rPr>
              <a:t>is the movement of </a:t>
            </a:r>
            <a:r>
              <a:rPr lang="en-US" sz="2000" b="1" dirty="0">
                <a:latin typeface="Arial" pitchFamily="34" charset="0"/>
                <a:cs typeface="Arial" pitchFamily="34" charset="0"/>
              </a:rPr>
              <a:t>specific </a:t>
            </a:r>
            <a:r>
              <a:rPr lang="en-US" sz="2000" dirty="0">
                <a:latin typeface="Arial" pitchFamily="34" charset="0"/>
                <a:cs typeface="Arial" pitchFamily="34" charset="0"/>
              </a:rPr>
              <a:t>molecules </a:t>
            </a:r>
            <a:r>
              <a:rPr lang="en-US" sz="2000" b="1" dirty="0">
                <a:latin typeface="Arial" pitchFamily="34" charset="0"/>
                <a:cs typeface="Arial" pitchFamily="34" charset="0"/>
              </a:rPr>
              <a:t>down a concentration gradient</a:t>
            </a:r>
            <a:r>
              <a:rPr lang="en-US" sz="2000" dirty="0">
                <a:latin typeface="Arial" pitchFamily="34" charset="0"/>
                <a:cs typeface="Arial" pitchFamily="34" charset="0"/>
              </a:rPr>
              <a:t>, passing through the membrane via a </a:t>
            </a:r>
            <a:r>
              <a:rPr lang="en-US" sz="2000" b="1" dirty="0">
                <a:latin typeface="Arial" pitchFamily="34" charset="0"/>
                <a:cs typeface="Arial" pitchFamily="34" charset="0"/>
              </a:rPr>
              <a:t>specific carrier protein. </a:t>
            </a:r>
            <a:r>
              <a:rPr lang="en-US" sz="2000" dirty="0">
                <a:latin typeface="Arial" pitchFamily="34" charset="0"/>
                <a:cs typeface="Arial" pitchFamily="34" charset="0"/>
              </a:rPr>
              <a:t>Thus, rather like enzymes, each carrier has its own shape and only allows one molecule (or one group of closely related molecules) to pass through. </a:t>
            </a:r>
          </a:p>
          <a:p>
            <a:pPr>
              <a:lnSpc>
                <a:spcPct val="120000"/>
              </a:lnSpc>
            </a:pPr>
            <a:r>
              <a:rPr lang="en-US" sz="2000" dirty="0">
                <a:latin typeface="Arial" pitchFamily="34" charset="0"/>
                <a:cs typeface="Arial" pitchFamily="34" charset="0"/>
              </a:rPr>
              <a:t>Selection is by size; shape; charge. </a:t>
            </a:r>
          </a:p>
          <a:p>
            <a:pPr>
              <a:lnSpc>
                <a:spcPct val="120000"/>
              </a:lnSpc>
            </a:pPr>
            <a:r>
              <a:rPr lang="en-US" sz="2000" dirty="0">
                <a:latin typeface="Arial" pitchFamily="34" charset="0"/>
                <a:cs typeface="Arial" pitchFamily="34" charset="0"/>
              </a:rPr>
              <a:t>Common molecules entering/leaving cells this way include glucose and amino-acids. </a:t>
            </a:r>
          </a:p>
          <a:p>
            <a:pPr>
              <a:lnSpc>
                <a:spcPct val="120000"/>
              </a:lnSpc>
            </a:pPr>
            <a:r>
              <a:rPr lang="en-US" sz="2000" dirty="0">
                <a:latin typeface="Arial" pitchFamily="34" charset="0"/>
                <a:cs typeface="Arial" pitchFamily="34" charset="0"/>
              </a:rPr>
              <a:t>It is </a:t>
            </a:r>
            <a:r>
              <a:rPr lang="en-US" sz="2000" b="1" dirty="0">
                <a:latin typeface="Arial" pitchFamily="34" charset="0"/>
                <a:cs typeface="Arial" pitchFamily="34" charset="0"/>
              </a:rPr>
              <a:t>passive </a:t>
            </a:r>
            <a:r>
              <a:rPr lang="en-US" sz="2000" dirty="0">
                <a:latin typeface="Arial" pitchFamily="34" charset="0"/>
                <a:cs typeface="Arial" pitchFamily="34" charset="0"/>
              </a:rPr>
              <a:t>and requires no energy from the cell. </a:t>
            </a:r>
          </a:p>
          <a:p>
            <a:pPr>
              <a:lnSpc>
                <a:spcPct val="120000"/>
              </a:lnSpc>
            </a:pPr>
            <a:r>
              <a:rPr lang="en-US" sz="2000" dirty="0">
                <a:latin typeface="Arial" pitchFamily="34" charset="0"/>
                <a:cs typeface="Arial" pitchFamily="34" charset="0"/>
              </a:rPr>
              <a:t>If the molecule is changed on entering the cell (glucose + ATP → glucose phosphate + ADP), then the </a:t>
            </a:r>
            <a:r>
              <a:rPr lang="en-US" sz="2000" b="1" dirty="0">
                <a:latin typeface="Arial" pitchFamily="34" charset="0"/>
                <a:cs typeface="Arial" pitchFamily="34" charset="0"/>
              </a:rPr>
              <a:t>concentration gradient of glucose </a:t>
            </a:r>
            <a:r>
              <a:rPr lang="en-US" sz="2000" dirty="0">
                <a:latin typeface="Arial" pitchFamily="34" charset="0"/>
                <a:cs typeface="Arial" pitchFamily="34" charset="0"/>
              </a:rPr>
              <a:t>will be kept high, and there will a steady one-way traffic. </a:t>
            </a:r>
          </a:p>
        </p:txBody>
      </p:sp>
    </p:spTree>
    <p:extLst>
      <p:ext uri="{BB962C8B-B14F-4D97-AF65-F5344CB8AC3E}">
        <p14:creationId xmlns:p14="http://schemas.microsoft.com/office/powerpoint/2010/main" val="18456179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28600"/>
            <a:ext cx="8458200" cy="6343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859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latin typeface="Arial" pitchFamily="34" charset="0"/>
                <a:cs typeface="Arial" pitchFamily="34" charset="0"/>
              </a:rPr>
              <a:t>Osmosis</a:t>
            </a:r>
            <a:endParaRPr lang="en-US" b="1" dirty="0">
              <a:solidFill>
                <a:srgbClr val="C00000"/>
              </a:solidFill>
              <a:latin typeface="Arial" pitchFamily="34" charset="0"/>
              <a:cs typeface="Arial" pitchFamily="34" charset="0"/>
            </a:endParaRPr>
          </a:p>
        </p:txBody>
      </p:sp>
      <p:sp>
        <p:nvSpPr>
          <p:cNvPr id="3" name="Content Placeholder 2"/>
          <p:cNvSpPr>
            <a:spLocks noGrp="1"/>
          </p:cNvSpPr>
          <p:nvPr>
            <p:ph idx="1"/>
          </p:nvPr>
        </p:nvSpPr>
        <p:spPr/>
        <p:txBody>
          <a:bodyPr>
            <a:normAutofit fontScale="62500" lnSpcReduction="20000"/>
          </a:bodyPr>
          <a:lstStyle/>
          <a:p>
            <a:r>
              <a:rPr lang="en-US" dirty="0" smtClean="0">
                <a:latin typeface="Arial" pitchFamily="34" charset="0"/>
                <a:cs typeface="Arial" pitchFamily="34" charset="0"/>
              </a:rPr>
              <a:t>Osmosis </a:t>
            </a:r>
            <a:r>
              <a:rPr lang="en-US" dirty="0">
                <a:latin typeface="Arial" pitchFamily="34" charset="0"/>
                <a:cs typeface="Arial" pitchFamily="34" charset="0"/>
              </a:rPr>
              <a:t>is a special example of diffusion. It is the diffusion of water through a partially permeable membrane from a more dilute solution to a more concentrated solution – </a:t>
            </a:r>
            <a:r>
              <a:rPr lang="en-US" b="1" dirty="0">
                <a:latin typeface="Arial" pitchFamily="34" charset="0"/>
                <a:cs typeface="Arial" pitchFamily="34" charset="0"/>
              </a:rPr>
              <a:t>down the water potential gradient) </a:t>
            </a:r>
            <a:endParaRPr lang="en-US" dirty="0">
              <a:latin typeface="Arial" pitchFamily="34" charset="0"/>
              <a:cs typeface="Arial" pitchFamily="34" charset="0"/>
            </a:endParaRPr>
          </a:p>
          <a:p>
            <a:r>
              <a:rPr lang="en-US" dirty="0">
                <a:latin typeface="Arial" pitchFamily="34" charset="0"/>
                <a:cs typeface="Arial" pitchFamily="34" charset="0"/>
              </a:rPr>
              <a:t>Note: diffusion and osmosis are both passive, i.e. energy from ATP is </a:t>
            </a:r>
            <a:r>
              <a:rPr lang="en-US" b="1" dirty="0">
                <a:latin typeface="Arial" pitchFamily="34" charset="0"/>
                <a:cs typeface="Arial" pitchFamily="34" charset="0"/>
              </a:rPr>
              <a:t>not </a:t>
            </a:r>
            <a:r>
              <a:rPr lang="en-US" dirty="0">
                <a:latin typeface="Arial" pitchFamily="34" charset="0"/>
                <a:cs typeface="Arial" pitchFamily="34" charset="0"/>
              </a:rPr>
              <a:t>used. </a:t>
            </a:r>
          </a:p>
          <a:p>
            <a:r>
              <a:rPr lang="en-US" dirty="0">
                <a:latin typeface="Arial" pitchFamily="34" charset="0"/>
                <a:cs typeface="Arial" pitchFamily="34" charset="0"/>
              </a:rPr>
              <a:t>A partially permeable membrane is a barrier that permits the passage of some substances but not others; it allows the passage of the solvent molecules but not some of the larger solute molecules. </a:t>
            </a:r>
          </a:p>
          <a:p>
            <a:r>
              <a:rPr lang="en-US" dirty="0">
                <a:latin typeface="Arial" pitchFamily="34" charset="0"/>
                <a:cs typeface="Arial" pitchFamily="34" charset="0"/>
              </a:rPr>
              <a:t>Cell membranes are described as selectively permeable because not only do they allow the passage of water but also allow the passage of certain solutes. The presence of particular solutes stimulates the membrane to open specific channels or trigger active transport mechanisms to allow the passage of those chemicals across the membrane. </a:t>
            </a:r>
          </a:p>
        </p:txBody>
      </p:sp>
    </p:spTree>
    <p:extLst>
      <p:ext uri="{BB962C8B-B14F-4D97-AF65-F5344CB8AC3E}">
        <p14:creationId xmlns:p14="http://schemas.microsoft.com/office/powerpoint/2010/main" val="13955122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itchFamily="34" charset="0"/>
                <a:cs typeface="Arial" pitchFamily="34" charset="0"/>
              </a:rPr>
              <a:t>Osmosis</a:t>
            </a:r>
            <a:endParaRPr lang="en-US" dirty="0">
              <a:latin typeface="Arial" pitchFamily="34" charset="0"/>
              <a:cs typeface="Arial" pitchFamily="34" charset="0"/>
            </a:endParaRPr>
          </a:p>
        </p:txBody>
      </p:sp>
      <p:sp>
        <p:nvSpPr>
          <p:cNvPr id="3" name="Content Placeholder 2"/>
          <p:cNvSpPr>
            <a:spLocks noGrp="1"/>
          </p:cNvSpPr>
          <p:nvPr>
            <p:ph idx="1"/>
          </p:nvPr>
        </p:nvSpPr>
        <p:spPr>
          <a:xfrm>
            <a:off x="381000" y="1600200"/>
            <a:ext cx="4191000" cy="4525963"/>
          </a:xfrm>
        </p:spPr>
        <p:txBody>
          <a:bodyPr>
            <a:normAutofit fontScale="70000" lnSpcReduction="20000"/>
          </a:bodyPr>
          <a:lstStyle/>
          <a:p>
            <a:r>
              <a:rPr lang="en-US" b="1" dirty="0">
                <a:latin typeface="Arial" pitchFamily="34" charset="0"/>
                <a:cs typeface="Arial" pitchFamily="34" charset="0"/>
              </a:rPr>
              <a:t>Some major examples of osmosis </a:t>
            </a:r>
            <a:endParaRPr lang="en-US" dirty="0">
              <a:latin typeface="Arial" pitchFamily="34" charset="0"/>
              <a:cs typeface="Arial" pitchFamily="34" charset="0"/>
            </a:endParaRPr>
          </a:p>
          <a:p>
            <a:pPr marL="0" indent="0">
              <a:buNone/>
            </a:pPr>
            <a:r>
              <a:rPr lang="en-US" dirty="0">
                <a:latin typeface="Arial" pitchFamily="34" charset="0"/>
                <a:cs typeface="Arial" pitchFamily="34" charset="0"/>
              </a:rPr>
              <a:t>• Absorption of water by plant roots. </a:t>
            </a:r>
          </a:p>
          <a:p>
            <a:pPr marL="0" indent="0">
              <a:buNone/>
            </a:pPr>
            <a:r>
              <a:rPr lang="en-US" dirty="0">
                <a:latin typeface="Arial" pitchFamily="34" charset="0"/>
                <a:cs typeface="Arial" pitchFamily="34" charset="0"/>
              </a:rPr>
              <a:t>• Re-absorption of water by the proximal and distal convoluted tubules of the nephron. </a:t>
            </a:r>
          </a:p>
          <a:p>
            <a:pPr marL="0" indent="0">
              <a:buNone/>
            </a:pPr>
            <a:r>
              <a:rPr lang="en-US" dirty="0">
                <a:latin typeface="Arial" pitchFamily="34" charset="0"/>
                <a:cs typeface="Arial" pitchFamily="34" charset="0"/>
              </a:rPr>
              <a:t>• Re-absorption of tissue fluid into the </a:t>
            </a:r>
            <a:r>
              <a:rPr lang="en-US" dirty="0" err="1">
                <a:latin typeface="Arial" pitchFamily="34" charset="0"/>
                <a:cs typeface="Arial" pitchFamily="34" charset="0"/>
              </a:rPr>
              <a:t>venule</a:t>
            </a:r>
            <a:r>
              <a:rPr lang="en-US" dirty="0">
                <a:latin typeface="Arial" pitchFamily="34" charset="0"/>
                <a:cs typeface="Arial" pitchFamily="34" charset="0"/>
              </a:rPr>
              <a:t> ends of the blood capillaries. </a:t>
            </a:r>
          </a:p>
          <a:p>
            <a:pPr marL="0" indent="0">
              <a:buNone/>
            </a:pPr>
            <a:r>
              <a:rPr lang="en-US" dirty="0">
                <a:latin typeface="Arial" pitchFamily="34" charset="0"/>
                <a:cs typeface="Arial" pitchFamily="34" charset="0"/>
              </a:rPr>
              <a:t>• Absorption of water by the alimentary canal — stomach, small intestine and the colon. </a:t>
            </a:r>
          </a:p>
          <a:p>
            <a:endParaRPr lang="en-US"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1600200"/>
            <a:ext cx="4114800"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471000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latin typeface="Arial" pitchFamily="34" charset="0"/>
                <a:cs typeface="Arial" pitchFamily="34" charset="0"/>
              </a:rPr>
              <a:t>Water Potential </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 </a:t>
            </a:r>
            <a:r>
              <a:rPr lang="en-US" dirty="0"/>
              <a:t>This is the tendency of water to move from one place to another. </a:t>
            </a:r>
          </a:p>
          <a:p>
            <a:pPr marL="0" indent="0">
              <a:buNone/>
            </a:pPr>
            <a:r>
              <a:rPr lang="en-US" dirty="0"/>
              <a:t>• </a:t>
            </a:r>
            <a:r>
              <a:rPr lang="en-US" b="1" dirty="0"/>
              <a:t>Values are always negative! </a:t>
            </a:r>
            <a:endParaRPr lang="en-US" dirty="0"/>
          </a:p>
          <a:p>
            <a:pPr marL="0" indent="0">
              <a:buNone/>
            </a:pPr>
            <a:r>
              <a:rPr lang="en-US" dirty="0"/>
              <a:t>• Water always </a:t>
            </a:r>
            <a:r>
              <a:rPr lang="en-US" b="1" dirty="0"/>
              <a:t>flows downhill </a:t>
            </a:r>
            <a:r>
              <a:rPr lang="en-US" dirty="0"/>
              <a:t>i.e. towards the more negative number. </a:t>
            </a:r>
          </a:p>
          <a:p>
            <a:pPr marL="0" indent="0">
              <a:buNone/>
            </a:pPr>
            <a:r>
              <a:rPr lang="en-US" dirty="0"/>
              <a:t>• Units are pressure (</a:t>
            </a:r>
            <a:r>
              <a:rPr lang="en-US" dirty="0" err="1"/>
              <a:t>kPa</a:t>
            </a:r>
            <a:r>
              <a:rPr lang="en-US" dirty="0"/>
              <a:t>) </a:t>
            </a:r>
          </a:p>
          <a:p>
            <a:pPr marL="0" indent="0">
              <a:buNone/>
            </a:pPr>
            <a:r>
              <a:rPr lang="en-US" dirty="0"/>
              <a:t>• Calculations are </a:t>
            </a:r>
            <a:r>
              <a:rPr lang="en-US" b="1" dirty="0"/>
              <a:t>not </a:t>
            </a:r>
            <a:r>
              <a:rPr lang="en-US" dirty="0"/>
              <a:t>set, but this formula may be: </a:t>
            </a:r>
          </a:p>
          <a:p>
            <a:pPr marL="457200" lvl="1" indent="0">
              <a:buNone/>
            </a:pPr>
            <a:endParaRPr lang="en-US" dirty="0" smtClean="0"/>
          </a:p>
          <a:p>
            <a:pPr marL="457200" lvl="1" indent="0">
              <a:buNone/>
            </a:pPr>
            <a:r>
              <a:rPr lang="en-US" b="1" dirty="0" smtClean="0"/>
              <a:t>Water </a:t>
            </a:r>
            <a:r>
              <a:rPr lang="en-US" b="1" dirty="0"/>
              <a:t>Potential (ψ) = Pressure Potential (</a:t>
            </a:r>
            <a:r>
              <a:rPr lang="en-US" b="1" dirty="0" err="1"/>
              <a:t>ψ</a:t>
            </a:r>
            <a:r>
              <a:rPr lang="en-US" b="1" baseline="30000" dirty="0" err="1"/>
              <a:t>p</a:t>
            </a:r>
            <a:r>
              <a:rPr lang="en-US" b="1" dirty="0"/>
              <a:t>) + Solute Potential (</a:t>
            </a:r>
            <a:r>
              <a:rPr lang="en-US" b="1" dirty="0" err="1"/>
              <a:t>ψ</a:t>
            </a:r>
            <a:r>
              <a:rPr lang="en-US" b="1" baseline="30000" dirty="0" err="1"/>
              <a:t>s</a:t>
            </a:r>
            <a:r>
              <a:rPr lang="en-US" b="1" dirty="0"/>
              <a:t>) </a:t>
            </a:r>
            <a:endParaRPr lang="en-US" dirty="0"/>
          </a:p>
          <a:p>
            <a:pPr lvl="2"/>
            <a:r>
              <a:rPr lang="en-US" sz="1800" dirty="0"/>
              <a:t>• </a:t>
            </a:r>
            <a:r>
              <a:rPr lang="en-US" dirty="0"/>
              <a:t>Pressure Potential = </a:t>
            </a:r>
            <a:r>
              <a:rPr lang="en-US" b="1" dirty="0"/>
              <a:t>the force of the cell wall on the contents</a:t>
            </a:r>
            <a:r>
              <a:rPr lang="en-US" dirty="0"/>
              <a:t>, </a:t>
            </a:r>
          </a:p>
          <a:p>
            <a:pPr lvl="2"/>
            <a:r>
              <a:rPr lang="en-US" sz="1800" dirty="0"/>
              <a:t>• </a:t>
            </a:r>
            <a:r>
              <a:rPr lang="en-US" dirty="0"/>
              <a:t>so for animal cells, this is zero, thus, in animals: </a:t>
            </a:r>
          </a:p>
          <a:p>
            <a:endParaRPr lang="en-US" dirty="0"/>
          </a:p>
          <a:p>
            <a:r>
              <a:rPr lang="en-US" b="1" dirty="0"/>
              <a:t>Water Potential (ψ) = Solute Potential (</a:t>
            </a:r>
            <a:r>
              <a:rPr lang="en-US" b="1" dirty="0" err="1"/>
              <a:t>ψ</a:t>
            </a:r>
            <a:r>
              <a:rPr lang="en-US" b="1" baseline="30000" dirty="0" err="1"/>
              <a:t>s</a:t>
            </a:r>
            <a:r>
              <a:rPr lang="en-US" b="1" dirty="0"/>
              <a:t>) </a:t>
            </a:r>
            <a:endParaRPr lang="en-US" dirty="0"/>
          </a:p>
        </p:txBody>
      </p:sp>
    </p:spTree>
    <p:extLst>
      <p:ext uri="{BB962C8B-B14F-4D97-AF65-F5344CB8AC3E}">
        <p14:creationId xmlns:p14="http://schemas.microsoft.com/office/powerpoint/2010/main" val="35803521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solidFill>
                  <a:srgbClr val="C00000"/>
                </a:solidFill>
                <a:latin typeface="Arial" pitchFamily="34" charset="0"/>
                <a:cs typeface="Arial" pitchFamily="34" charset="0"/>
              </a:rPr>
              <a:t>What is Bioinorganic Chemistry?</a:t>
            </a:r>
            <a:endParaRPr lang="en-US" sz="4000" b="1" dirty="0">
              <a:solidFill>
                <a:srgbClr val="C00000"/>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2800" dirty="0">
                <a:latin typeface="Arial" pitchFamily="34" charset="0"/>
                <a:cs typeface="Arial" pitchFamily="34" charset="0"/>
              </a:rPr>
              <a:t>Bioinorganic Chemistry is devoted to all aspects of “inorganic elements” (such </a:t>
            </a:r>
            <a:r>
              <a:rPr lang="en-US" sz="2800" dirty="0" smtClean="0">
                <a:latin typeface="Arial" pitchFamily="34" charset="0"/>
                <a:cs typeface="Arial" pitchFamily="34" charset="0"/>
              </a:rPr>
              <a:t>as transition </a:t>
            </a:r>
            <a:r>
              <a:rPr lang="en-US" sz="2800" dirty="0">
                <a:latin typeface="Arial" pitchFamily="34" charset="0"/>
                <a:cs typeface="Arial" pitchFamily="34" charset="0"/>
              </a:rPr>
              <a:t>metals) as being vital for the growth and metabolism of living systems.</a:t>
            </a:r>
          </a:p>
          <a:p>
            <a:r>
              <a:rPr lang="en-US" sz="2800" dirty="0">
                <a:latin typeface="Arial" pitchFamily="34" charset="0"/>
                <a:cs typeface="Arial" pitchFamily="34" charset="0"/>
              </a:rPr>
              <a:t>Bioinorganic Chemistry is a multidisciplinary field which draws on expertise </a:t>
            </a:r>
            <a:r>
              <a:rPr lang="en-US" sz="2800" dirty="0" smtClean="0">
                <a:latin typeface="Arial" pitchFamily="34" charset="0"/>
                <a:cs typeface="Arial" pitchFamily="34" charset="0"/>
              </a:rPr>
              <a:t>in biochemistry</a:t>
            </a:r>
            <a:r>
              <a:rPr lang="en-US" sz="2800" dirty="0">
                <a:latin typeface="Arial" pitchFamily="34" charset="0"/>
                <a:cs typeface="Arial" pitchFamily="34" charset="0"/>
              </a:rPr>
              <a:t>, chemistry, crystallography, genetics, medicine, microbiology together </a:t>
            </a:r>
            <a:r>
              <a:rPr lang="en-US" sz="2800" dirty="0" err="1" smtClean="0">
                <a:latin typeface="Arial" pitchFamily="34" charset="0"/>
                <a:cs typeface="Arial" pitchFamily="34" charset="0"/>
              </a:rPr>
              <a:t>withthe</a:t>
            </a:r>
            <a:r>
              <a:rPr lang="en-US" sz="2800" dirty="0" smtClean="0">
                <a:latin typeface="Arial" pitchFamily="34" charset="0"/>
                <a:cs typeface="Arial" pitchFamily="34" charset="0"/>
              </a:rPr>
              <a:t> </a:t>
            </a:r>
            <a:r>
              <a:rPr lang="en-US" sz="2800" dirty="0">
                <a:latin typeface="Arial" pitchFamily="34" charset="0"/>
                <a:cs typeface="Arial" pitchFamily="34" charset="0"/>
              </a:rPr>
              <a:t>effective application of advanced physical methods.</a:t>
            </a:r>
          </a:p>
        </p:txBody>
      </p:sp>
    </p:spTree>
    <p:extLst>
      <p:ext uri="{BB962C8B-B14F-4D97-AF65-F5344CB8AC3E}">
        <p14:creationId xmlns:p14="http://schemas.microsoft.com/office/powerpoint/2010/main" val="10874412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latin typeface="Arial" pitchFamily="34" charset="0"/>
                <a:cs typeface="Arial" pitchFamily="34" charset="0"/>
              </a:rPr>
              <a:t>Active Transport </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latin typeface="Arial" pitchFamily="34" charset="0"/>
                <a:cs typeface="Arial" pitchFamily="34" charset="0"/>
              </a:rPr>
              <a:t>Active </a:t>
            </a:r>
            <a:r>
              <a:rPr lang="en-US" dirty="0">
                <a:latin typeface="Arial" pitchFamily="34" charset="0"/>
                <a:cs typeface="Arial" pitchFamily="34" charset="0"/>
              </a:rPr>
              <a:t>transport is the energy-demanding transfer of a substance across a cell membrane </a:t>
            </a:r>
            <a:r>
              <a:rPr lang="en-US" b="1" dirty="0">
                <a:latin typeface="Arial" pitchFamily="34" charset="0"/>
                <a:cs typeface="Arial" pitchFamily="34" charset="0"/>
              </a:rPr>
              <a:t>against </a:t>
            </a:r>
            <a:r>
              <a:rPr lang="en-US" dirty="0">
                <a:latin typeface="Arial" pitchFamily="34" charset="0"/>
                <a:cs typeface="Arial" pitchFamily="34" charset="0"/>
              </a:rPr>
              <a:t>its concentration gradient, i.e., from lower concentration to higher concentration. </a:t>
            </a:r>
          </a:p>
          <a:p>
            <a:r>
              <a:rPr lang="en-US" dirty="0">
                <a:latin typeface="Arial" pitchFamily="34" charset="0"/>
                <a:cs typeface="Arial" pitchFamily="34" charset="0"/>
              </a:rPr>
              <a:t>Special proteins within the cell membrane act as specific protein ‘carriers’. </a:t>
            </a:r>
            <a:r>
              <a:rPr lang="en-US" b="1" dirty="0">
                <a:latin typeface="Arial" pitchFamily="34" charset="0"/>
                <a:cs typeface="Arial" pitchFamily="34" charset="0"/>
              </a:rPr>
              <a:t>The energy for active transport </a:t>
            </a:r>
            <a:r>
              <a:rPr lang="en-US" dirty="0">
                <a:latin typeface="Arial" pitchFamily="34" charset="0"/>
                <a:cs typeface="Arial" pitchFamily="34" charset="0"/>
              </a:rPr>
              <a:t>comes from ATP generated by respiration (in mitochondria). </a:t>
            </a:r>
          </a:p>
          <a:p>
            <a:r>
              <a:rPr lang="en-US" b="1" dirty="0">
                <a:latin typeface="Arial" pitchFamily="34" charset="0"/>
                <a:cs typeface="Arial" pitchFamily="34" charset="0"/>
              </a:rPr>
              <a:t>Major examples of Active Transport </a:t>
            </a:r>
            <a:r>
              <a:rPr lang="en-US" dirty="0">
                <a:latin typeface="Arial" pitchFamily="34" charset="0"/>
                <a:cs typeface="Arial" pitchFamily="34" charset="0"/>
              </a:rPr>
              <a:t>Re-absorption of glucose, amino acids and salts by the proximal convoluted tubule of the nephron in the kidney. </a:t>
            </a:r>
          </a:p>
          <a:p>
            <a:r>
              <a:rPr lang="en-US" dirty="0">
                <a:latin typeface="Arial" pitchFamily="34" charset="0"/>
                <a:cs typeface="Arial" pitchFamily="34" charset="0"/>
              </a:rPr>
              <a:t>Sodium/potassium pump in cell membranes (especially nerve cells) </a:t>
            </a:r>
          </a:p>
        </p:txBody>
      </p:sp>
    </p:spTree>
    <p:extLst>
      <p:ext uri="{BB962C8B-B14F-4D97-AF65-F5344CB8AC3E}">
        <p14:creationId xmlns:p14="http://schemas.microsoft.com/office/powerpoint/2010/main" val="39232637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a:xfrm>
            <a:off x="457200" y="1600201"/>
            <a:ext cx="8229600" cy="2590800"/>
          </a:xfrm>
        </p:spPr>
        <p:txBody>
          <a:bodyPr>
            <a:normAutofit/>
          </a:bodyPr>
          <a:lstStyle/>
          <a:p>
            <a:endParaRPr lang="en-US" sz="1400" dirty="0"/>
          </a:p>
          <a:p>
            <a:pPr>
              <a:buFont typeface="+mj-lt"/>
              <a:buAutoNum type="arabicPeriod"/>
            </a:pPr>
            <a:r>
              <a:rPr lang="en-US" sz="2000" dirty="0" smtClean="0">
                <a:latin typeface="Arial" pitchFamily="34" charset="0"/>
                <a:cs typeface="Arial" pitchFamily="34" charset="0"/>
              </a:rPr>
              <a:t>What </a:t>
            </a:r>
            <a:r>
              <a:rPr lang="en-US" sz="2000" dirty="0">
                <a:latin typeface="Arial" pitchFamily="34" charset="0"/>
                <a:cs typeface="Arial" pitchFamily="34" charset="0"/>
              </a:rPr>
              <a:t>do you understand by essential and non-essential metal ions in the </a:t>
            </a:r>
            <a:r>
              <a:rPr lang="en-US" sz="2000" dirty="0" err="1">
                <a:latin typeface="Arial" pitchFamily="34" charset="0"/>
                <a:cs typeface="Arial" pitchFamily="34" charset="0"/>
              </a:rPr>
              <a:t>biosystem</a:t>
            </a:r>
            <a:r>
              <a:rPr lang="en-US" sz="2000" dirty="0">
                <a:latin typeface="Arial" pitchFamily="34" charset="0"/>
                <a:cs typeface="Arial" pitchFamily="34" charset="0"/>
              </a:rPr>
              <a:t>? </a:t>
            </a:r>
            <a:endParaRPr lang="en-US" sz="2000" dirty="0" smtClean="0">
              <a:latin typeface="Arial" pitchFamily="34" charset="0"/>
              <a:cs typeface="Arial" pitchFamily="34" charset="0"/>
            </a:endParaRPr>
          </a:p>
          <a:p>
            <a:pPr>
              <a:buFont typeface="+mj-lt"/>
              <a:buAutoNum type="arabicPeriod"/>
            </a:pPr>
            <a:r>
              <a:rPr lang="en-US" sz="2000" dirty="0">
                <a:latin typeface="Arial" pitchFamily="34" charset="0"/>
                <a:cs typeface="Arial" pitchFamily="34" charset="0"/>
              </a:rPr>
              <a:t>Differentiate between active and passive transport? 	</a:t>
            </a:r>
          </a:p>
          <a:p>
            <a:pPr>
              <a:buFont typeface="+mj-lt"/>
              <a:buAutoNum type="arabicPeriod"/>
            </a:pPr>
            <a:r>
              <a:rPr lang="en-US" sz="2000" dirty="0">
                <a:latin typeface="Arial" pitchFamily="34" charset="0"/>
                <a:cs typeface="Arial" pitchFamily="34" charset="0"/>
              </a:rPr>
              <a:t>What do you mean by essential, non-essential, trace and toxic elements in biological system? Give suitable examples. 	</a:t>
            </a:r>
          </a:p>
          <a:p>
            <a:pPr>
              <a:buFont typeface="+mj-lt"/>
              <a:buAutoNum type="arabicPeriod"/>
            </a:pPr>
            <a:r>
              <a:rPr lang="en-US" sz="2000" dirty="0" smtClean="0">
                <a:latin typeface="Arial" pitchFamily="34" charset="0"/>
                <a:cs typeface="Arial" pitchFamily="34" charset="0"/>
              </a:rPr>
              <a:t>Define Osmosis and Diffusion.</a:t>
            </a:r>
            <a:r>
              <a:rPr lang="en-US" sz="2000" dirty="0">
                <a:latin typeface="Arial" pitchFamily="34" charset="0"/>
                <a:cs typeface="Arial" pitchFamily="34" charset="0"/>
              </a:rPr>
              <a:t>	</a:t>
            </a:r>
          </a:p>
          <a:p>
            <a:pPr marL="0" indent="0">
              <a:buNone/>
            </a:pPr>
            <a:endParaRPr lang="en-US" sz="1400" dirty="0">
              <a:latin typeface="Arial" pitchFamily="34" charset="0"/>
              <a:cs typeface="Arial" pitchFamily="34" charset="0"/>
            </a:endParaRP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4191000"/>
            <a:ext cx="7938052"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47971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C00000"/>
                </a:solidFill>
                <a:latin typeface="Arial" pitchFamily="34" charset="0"/>
                <a:cs typeface="Arial" pitchFamily="34" charset="0"/>
              </a:rPr>
              <a:t>Elements in body</a:t>
            </a:r>
            <a:endParaRPr lang="en-US" dirty="0">
              <a:solidFill>
                <a:srgbClr val="C00000"/>
              </a:solidFill>
              <a:latin typeface="Arial" pitchFamily="34" charset="0"/>
              <a:cs typeface="Arial" pitchFamily="34" charset="0"/>
            </a:endParaRPr>
          </a:p>
        </p:txBody>
      </p:sp>
      <p:sp>
        <p:nvSpPr>
          <p:cNvPr id="3" name="Content Placeholder 2"/>
          <p:cNvSpPr>
            <a:spLocks noGrp="1"/>
          </p:cNvSpPr>
          <p:nvPr>
            <p:ph idx="1"/>
          </p:nvPr>
        </p:nvSpPr>
        <p:spPr/>
        <p:txBody>
          <a:bodyPr>
            <a:noAutofit/>
          </a:bodyPr>
          <a:lstStyle/>
          <a:p>
            <a:r>
              <a:rPr lang="en-US" sz="2800" dirty="0">
                <a:latin typeface="Arial" pitchFamily="34" charset="0"/>
                <a:cs typeface="Arial" pitchFamily="34" charset="0"/>
              </a:rPr>
              <a:t>Consider the content of the elements in the body of an average healthy </a:t>
            </a:r>
            <a:r>
              <a:rPr lang="en-US" sz="2800" dirty="0" smtClean="0">
                <a:latin typeface="Arial" pitchFamily="34" charset="0"/>
                <a:cs typeface="Arial" pitchFamily="34" charset="0"/>
              </a:rPr>
              <a:t>person (weighing </a:t>
            </a:r>
            <a:r>
              <a:rPr lang="en-US" sz="2800" dirty="0">
                <a:latin typeface="Arial" pitchFamily="34" charset="0"/>
                <a:cs typeface="Arial" pitchFamily="34" charset="0"/>
              </a:rPr>
              <a:t>70 kg). It has been established that out of 70 kg man’s weight</a:t>
            </a:r>
          </a:p>
          <a:p>
            <a:r>
              <a:rPr lang="en-US" sz="2800" dirty="0">
                <a:latin typeface="Arial" pitchFamily="34" charset="0"/>
                <a:cs typeface="Arial" pitchFamily="34" charset="0"/>
              </a:rPr>
              <a:t>Oxygen accounts for 45.5 </a:t>
            </a:r>
            <a:r>
              <a:rPr lang="en-US" sz="2800" dirty="0" smtClean="0">
                <a:latin typeface="Arial" pitchFamily="34" charset="0"/>
                <a:cs typeface="Arial" pitchFamily="34" charset="0"/>
              </a:rPr>
              <a:t>kg </a:t>
            </a:r>
            <a:r>
              <a:rPr lang="en-US" sz="2400" dirty="0" smtClean="0">
                <a:latin typeface="Arial" pitchFamily="34" charset="0"/>
                <a:cs typeface="Arial" pitchFamily="34" charset="0"/>
              </a:rPr>
              <a:t>(more </a:t>
            </a:r>
            <a:r>
              <a:rPr lang="en-US" sz="2400" dirty="0">
                <a:latin typeface="Arial" pitchFamily="34" charset="0"/>
                <a:cs typeface="Arial" pitchFamily="34" charset="0"/>
              </a:rPr>
              <a:t>than half the total weight)</a:t>
            </a:r>
          </a:p>
          <a:p>
            <a:r>
              <a:rPr lang="en-US" sz="2800" dirty="0">
                <a:latin typeface="Arial" pitchFamily="34" charset="0"/>
                <a:cs typeface="Arial" pitchFamily="34" charset="0"/>
              </a:rPr>
              <a:t>Carbon accounts for 12.6 kg</a:t>
            </a:r>
          </a:p>
          <a:p>
            <a:r>
              <a:rPr lang="en-US" sz="2800" dirty="0">
                <a:latin typeface="Arial" pitchFamily="34" charset="0"/>
                <a:cs typeface="Arial" pitchFamily="34" charset="0"/>
              </a:rPr>
              <a:t>Hydrogen accounts for 7.0 kg</a:t>
            </a:r>
          </a:p>
          <a:p>
            <a:r>
              <a:rPr lang="en-US" sz="2800" dirty="0">
                <a:latin typeface="Arial" pitchFamily="34" charset="0"/>
                <a:cs typeface="Arial" pitchFamily="34" charset="0"/>
              </a:rPr>
              <a:t>Nitrogen accounts for 2.10 kg</a:t>
            </a:r>
          </a:p>
          <a:p>
            <a:r>
              <a:rPr lang="en-US" sz="2800" dirty="0">
                <a:latin typeface="Arial" pitchFamily="34" charset="0"/>
                <a:cs typeface="Arial" pitchFamily="34" charset="0"/>
              </a:rPr>
              <a:t>Phosphorus accounts for 700 g</a:t>
            </a:r>
          </a:p>
        </p:txBody>
      </p:sp>
    </p:spTree>
    <p:extLst>
      <p:ext uri="{BB962C8B-B14F-4D97-AF65-F5344CB8AC3E}">
        <p14:creationId xmlns:p14="http://schemas.microsoft.com/office/powerpoint/2010/main" val="35546424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lnSpcReduction="10000"/>
          </a:bodyPr>
          <a:lstStyle/>
          <a:p>
            <a:r>
              <a:rPr lang="en-US" sz="2800" dirty="0">
                <a:latin typeface="Arial" pitchFamily="34" charset="0"/>
                <a:cs typeface="Arial" pitchFamily="34" charset="0"/>
              </a:rPr>
              <a:t>Total weights of metals in </a:t>
            </a:r>
            <a:r>
              <a:rPr lang="en-US" sz="2800" dirty="0" err="1">
                <a:latin typeface="Arial" pitchFamily="34" charset="0"/>
                <a:cs typeface="Arial" pitchFamily="34" charset="0"/>
              </a:rPr>
              <a:t>gms</a:t>
            </a:r>
            <a:endParaRPr lang="en-US" sz="2800" dirty="0">
              <a:latin typeface="Arial" pitchFamily="34" charset="0"/>
              <a:cs typeface="Arial" pitchFamily="34" charset="0"/>
            </a:endParaRPr>
          </a:p>
          <a:p>
            <a:r>
              <a:rPr lang="en-US" sz="2800" dirty="0">
                <a:latin typeface="Arial" pitchFamily="34" charset="0"/>
                <a:cs typeface="Arial" pitchFamily="34" charset="0"/>
              </a:rPr>
              <a:t>Calcium 1050.0</a:t>
            </a:r>
          </a:p>
          <a:p>
            <a:r>
              <a:rPr lang="en-US" sz="2800" dirty="0">
                <a:latin typeface="Arial" pitchFamily="34" charset="0"/>
                <a:cs typeface="Arial" pitchFamily="34" charset="0"/>
              </a:rPr>
              <a:t>Potassium 140.0</a:t>
            </a:r>
          </a:p>
          <a:p>
            <a:r>
              <a:rPr lang="en-US" sz="2800" dirty="0">
                <a:latin typeface="Arial" pitchFamily="34" charset="0"/>
                <a:cs typeface="Arial" pitchFamily="34" charset="0"/>
              </a:rPr>
              <a:t>Sodium 105.0</a:t>
            </a:r>
          </a:p>
          <a:p>
            <a:r>
              <a:rPr lang="en-US" sz="2800" dirty="0" err="1">
                <a:latin typeface="Arial" pitchFamily="34" charset="0"/>
                <a:cs typeface="Arial" pitchFamily="34" charset="0"/>
              </a:rPr>
              <a:t>Magnessium</a:t>
            </a:r>
            <a:r>
              <a:rPr lang="en-US" sz="2800" dirty="0">
                <a:latin typeface="Arial" pitchFamily="34" charset="0"/>
                <a:cs typeface="Arial" pitchFamily="34" charset="0"/>
              </a:rPr>
              <a:t> 35.0</a:t>
            </a:r>
          </a:p>
          <a:p>
            <a:r>
              <a:rPr lang="en-US" sz="2800" dirty="0">
                <a:latin typeface="Arial" pitchFamily="34" charset="0"/>
                <a:cs typeface="Arial" pitchFamily="34" charset="0"/>
              </a:rPr>
              <a:t>Iron 4.2</a:t>
            </a:r>
          </a:p>
          <a:p>
            <a:r>
              <a:rPr lang="en-US" sz="2800" dirty="0">
                <a:latin typeface="Arial" pitchFamily="34" charset="0"/>
                <a:cs typeface="Arial" pitchFamily="34" charset="0"/>
              </a:rPr>
              <a:t>Zinc 2.3</a:t>
            </a:r>
          </a:p>
          <a:p>
            <a:r>
              <a:rPr lang="en-US" sz="2800" dirty="0">
                <a:latin typeface="Arial" pitchFamily="34" charset="0"/>
                <a:cs typeface="Arial" pitchFamily="34" charset="0"/>
              </a:rPr>
              <a:t>The content of rest of metals does not exceed one gram particularly Cu –0.11 g and </a:t>
            </a:r>
            <a:r>
              <a:rPr lang="en-US" sz="2800" dirty="0" err="1">
                <a:latin typeface="Arial" pitchFamily="34" charset="0"/>
                <a:cs typeface="Arial" pitchFamily="34" charset="0"/>
              </a:rPr>
              <a:t>Mn</a:t>
            </a:r>
            <a:r>
              <a:rPr lang="en-US" sz="2800" dirty="0">
                <a:latin typeface="Arial" pitchFamily="34" charset="0"/>
                <a:cs typeface="Arial" pitchFamily="34" charset="0"/>
              </a:rPr>
              <a:t> </a:t>
            </a:r>
            <a:r>
              <a:rPr lang="en-US" sz="2800" dirty="0" smtClean="0">
                <a:latin typeface="Arial" pitchFamily="34" charset="0"/>
                <a:cs typeface="Arial" pitchFamily="34" charset="0"/>
              </a:rPr>
              <a:t>–0.02 </a:t>
            </a:r>
            <a:r>
              <a:rPr lang="en-US" sz="2800" dirty="0">
                <a:latin typeface="Arial" pitchFamily="34" charset="0"/>
                <a:cs typeface="Arial" pitchFamily="34" charset="0"/>
              </a:rPr>
              <a:t>g</a:t>
            </a:r>
          </a:p>
          <a:p>
            <a:r>
              <a:rPr lang="en-US" sz="2800" dirty="0">
                <a:latin typeface="Arial" pitchFamily="34" charset="0"/>
                <a:cs typeface="Arial" pitchFamily="34" charset="0"/>
              </a:rPr>
              <a:t>So in human body only 2% metals but life depends much more upon </a:t>
            </a:r>
            <a:r>
              <a:rPr lang="en-US" sz="2800" dirty="0" smtClean="0">
                <a:latin typeface="Arial" pitchFamily="34" charset="0"/>
                <a:cs typeface="Arial" pitchFamily="34" charset="0"/>
              </a:rPr>
              <a:t>these elements </a:t>
            </a:r>
            <a:r>
              <a:rPr lang="en-US" sz="2800" dirty="0">
                <a:latin typeface="Arial" pitchFamily="34" charset="0"/>
                <a:cs typeface="Arial" pitchFamily="34" charset="0"/>
              </a:rPr>
              <a:t>far more than this figure suggests.</a:t>
            </a:r>
          </a:p>
        </p:txBody>
      </p:sp>
    </p:spTree>
    <p:extLst>
      <p:ext uri="{BB962C8B-B14F-4D97-AF65-F5344CB8AC3E}">
        <p14:creationId xmlns:p14="http://schemas.microsoft.com/office/powerpoint/2010/main" val="20055265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latin typeface="Arial" pitchFamily="34" charset="0"/>
                <a:cs typeface="Arial" pitchFamily="34" charset="0"/>
              </a:rPr>
              <a:t>Classification of elements according to their action in the biological system</a:t>
            </a:r>
            <a:endParaRPr lang="en-US" sz="3200" dirty="0">
              <a:latin typeface="Arial" pitchFamily="34" charset="0"/>
              <a:cs typeface="Arial" pitchFamily="34" charset="0"/>
            </a:endParaRPr>
          </a:p>
        </p:txBody>
      </p:sp>
      <p:sp>
        <p:nvSpPr>
          <p:cNvPr id="5" name="Content Placeholder 4"/>
          <p:cNvSpPr>
            <a:spLocks noGrp="1"/>
          </p:cNvSpPr>
          <p:nvPr>
            <p:ph idx="1"/>
          </p:nvPr>
        </p:nvSpPr>
        <p:spPr/>
        <p:txBody>
          <a:bodyPr/>
          <a:lstStyle/>
          <a:p>
            <a:pPr marL="457200" lvl="1" indent="0" algn="ctr">
              <a:buNone/>
            </a:pPr>
            <a:endParaRPr lang="en-US" dirty="0" smtClean="0"/>
          </a:p>
          <a:p>
            <a:pPr marL="457200" lvl="1" indent="0" algn="ctr">
              <a:buNone/>
            </a:pP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09800"/>
            <a:ext cx="8067787"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707290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r>
              <a:rPr lang="en-US" b="1" dirty="0" smtClean="0"/>
              <a:t>Essential elements are absolutely essential or necessary for life processes.</a:t>
            </a:r>
          </a:p>
          <a:p>
            <a:r>
              <a:rPr lang="en-US" b="1" dirty="0" smtClean="0"/>
              <a:t>Trace elements are also necessary for life processes.</a:t>
            </a:r>
          </a:p>
          <a:p>
            <a:r>
              <a:rPr lang="en-US" b="1" dirty="0" smtClean="0"/>
              <a:t>Non-essential elements are not essential. If they are absent other elements may serve</a:t>
            </a:r>
          </a:p>
          <a:p>
            <a:r>
              <a:rPr lang="en-US" b="1" dirty="0" smtClean="0"/>
              <a:t>the same function.</a:t>
            </a:r>
          </a:p>
          <a:p>
            <a:r>
              <a:rPr lang="en-US" b="1" dirty="0" smtClean="0"/>
              <a:t>Toxic elements disturb the natural functions of the biological system.</a:t>
            </a:r>
            <a:endParaRPr lang="en-US" dirty="0" smtClean="0"/>
          </a:p>
          <a:p>
            <a:endParaRPr lang="en-US" dirty="0"/>
          </a:p>
        </p:txBody>
      </p:sp>
    </p:spTree>
    <p:extLst>
      <p:ext uri="{BB962C8B-B14F-4D97-AF65-F5344CB8AC3E}">
        <p14:creationId xmlns:p14="http://schemas.microsoft.com/office/powerpoint/2010/main" val="37886725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Dose Response curve</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1828800"/>
            <a:ext cx="4822370" cy="43974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88661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rmAutofit fontScale="90000"/>
          </a:bodyPr>
          <a:lstStyle/>
          <a:p>
            <a:r>
              <a:rPr lang="en-US" b="1" dirty="0">
                <a:solidFill>
                  <a:srgbClr val="C00000"/>
                </a:solidFill>
                <a:latin typeface="Arial" pitchFamily="34" charset="0"/>
                <a:cs typeface="Arial" pitchFamily="34" charset="0"/>
              </a:rPr>
              <a:t>Metal ions their excess and deficiency</a:t>
            </a:r>
            <a:endParaRPr lang="en-US" dirty="0">
              <a:solidFill>
                <a:srgbClr val="C00000"/>
              </a:solidFill>
              <a:latin typeface="Arial" pitchFamily="34" charset="0"/>
              <a:cs typeface="Arial" pitchFamily="34" charset="0"/>
            </a:endParaRPr>
          </a:p>
        </p:txBody>
      </p:sp>
      <p:sp>
        <p:nvSpPr>
          <p:cNvPr id="3" name="Content Placeholder 2"/>
          <p:cNvSpPr>
            <a:spLocks noGrp="1"/>
          </p:cNvSpPr>
          <p:nvPr>
            <p:ph idx="1"/>
          </p:nvPr>
        </p:nvSpPr>
        <p:spPr>
          <a:xfrm>
            <a:off x="457200" y="1600200"/>
            <a:ext cx="7987145" cy="4525963"/>
          </a:xfrm>
        </p:spPr>
        <p:txBody>
          <a:bodyPr>
            <a:normAutofit/>
          </a:bodyPr>
          <a:lstStyle/>
          <a:p>
            <a:pPr>
              <a:lnSpc>
                <a:spcPct val="150000"/>
              </a:lnSpc>
            </a:pPr>
            <a:r>
              <a:rPr lang="en-US" sz="2800" dirty="0">
                <a:latin typeface="Arial" pitchFamily="34" charset="0"/>
                <a:cs typeface="Arial" pitchFamily="34" charset="0"/>
              </a:rPr>
              <a:t>Concentration of metal ions in human being’s system is controlled within </a:t>
            </a:r>
            <a:r>
              <a:rPr lang="en-US" sz="2800" dirty="0" smtClean="0">
                <a:latin typeface="Arial" pitchFamily="34" charset="0"/>
                <a:cs typeface="Arial" pitchFamily="34" charset="0"/>
              </a:rPr>
              <a:t>very fine </a:t>
            </a:r>
            <a:r>
              <a:rPr lang="en-US" sz="2800" dirty="0">
                <a:latin typeface="Arial" pitchFamily="34" charset="0"/>
                <a:cs typeface="Arial" pitchFamily="34" charset="0"/>
              </a:rPr>
              <a:t>limits. This control is generally exercised by certain biological </a:t>
            </a:r>
            <a:r>
              <a:rPr lang="en-US" sz="2800" dirty="0" err="1">
                <a:latin typeface="Arial" pitchFamily="34" charset="0"/>
                <a:cs typeface="Arial" pitchFamily="34" charset="0"/>
              </a:rPr>
              <a:t>complexing</a:t>
            </a:r>
            <a:r>
              <a:rPr lang="en-US" sz="2800" dirty="0">
                <a:latin typeface="Arial" pitchFamily="34" charset="0"/>
                <a:cs typeface="Arial" pitchFamily="34" charset="0"/>
              </a:rPr>
              <a:t> agents.</a:t>
            </a:r>
          </a:p>
          <a:p>
            <a:pPr>
              <a:lnSpc>
                <a:spcPct val="150000"/>
              </a:lnSpc>
            </a:pPr>
            <a:r>
              <a:rPr lang="en-US" sz="2800" dirty="0">
                <a:latin typeface="Arial" pitchFamily="34" charset="0"/>
                <a:cs typeface="Arial" pitchFamily="34" charset="0"/>
              </a:rPr>
              <a:t>The deficiency or excess of metal ions causes disorder, which leads to various diseases.</a:t>
            </a:r>
          </a:p>
        </p:txBody>
      </p:sp>
    </p:spTree>
    <p:extLst>
      <p:ext uri="{BB962C8B-B14F-4D97-AF65-F5344CB8AC3E}">
        <p14:creationId xmlns:p14="http://schemas.microsoft.com/office/powerpoint/2010/main" val="42200993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8600"/>
            <a:ext cx="8918754" cy="5305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744569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TotalTime>
  <Words>1465</Words>
  <Application>Microsoft Office PowerPoint</Application>
  <PresentationFormat>On-screen Show (4:3)</PresentationFormat>
  <Paragraphs>97</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BioInorganic Chemistry Week 1</vt:lpstr>
      <vt:lpstr>What is Bioinorganic Chemistry?</vt:lpstr>
      <vt:lpstr>Elements in body</vt:lpstr>
      <vt:lpstr>PowerPoint Presentation</vt:lpstr>
      <vt:lpstr>Classification of elements according to their action in the biological system</vt:lpstr>
      <vt:lpstr>PowerPoint Presentation</vt:lpstr>
      <vt:lpstr>Dose Response curve</vt:lpstr>
      <vt:lpstr>Metal ions their excess and deficiency</vt:lpstr>
      <vt:lpstr>PowerPoint Presentation</vt:lpstr>
      <vt:lpstr>PowerPoint Presentation</vt:lpstr>
      <vt:lpstr>PowerPoint Presentation</vt:lpstr>
      <vt:lpstr>Movement across membranes</vt:lpstr>
      <vt:lpstr>PowerPoint Presentation</vt:lpstr>
      <vt:lpstr>PowerPoint Presentation</vt:lpstr>
      <vt:lpstr> Facilitated Diffusion </vt:lpstr>
      <vt:lpstr>PowerPoint Presentation</vt:lpstr>
      <vt:lpstr>Osmosis</vt:lpstr>
      <vt:lpstr>Osmosis</vt:lpstr>
      <vt:lpstr>Water Potential  </vt:lpstr>
      <vt:lpstr>Active Transport  </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BioInorganic Chemistry</dc:title>
  <dc:creator>Taruna</dc:creator>
  <cp:lastModifiedBy>Taruna</cp:lastModifiedBy>
  <cp:revision>7</cp:revision>
  <dcterms:created xsi:type="dcterms:W3CDTF">2020-03-19T08:22:16Z</dcterms:created>
  <dcterms:modified xsi:type="dcterms:W3CDTF">2020-03-19T09:47:38Z</dcterms:modified>
</cp:coreProperties>
</file>