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7" r:id="rId4"/>
    <p:sldId id="261" r:id="rId5"/>
    <p:sldId id="259" r:id="rId6"/>
    <p:sldId id="262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61A925-85D1-4A33-B010-09034EECFEA1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70CFEE2-5665-4CA8-AC13-9BFCF4F55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61A925-85D1-4A33-B010-09034EECFEA1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CFEE2-5665-4CA8-AC13-9BFCF4F55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61A925-85D1-4A33-B010-09034EECFEA1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CFEE2-5665-4CA8-AC13-9BFCF4F55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61A925-85D1-4A33-B010-09034EECFEA1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CFEE2-5665-4CA8-AC13-9BFCF4F5539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61A925-85D1-4A33-B010-09034EECFEA1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CFEE2-5665-4CA8-AC13-9BFCF4F5539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61A925-85D1-4A33-B010-09034EECFEA1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CFEE2-5665-4CA8-AC13-9BFCF4F5539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61A925-85D1-4A33-B010-09034EECFEA1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CFEE2-5665-4CA8-AC13-9BFCF4F5539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61A925-85D1-4A33-B010-09034EECFEA1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CFEE2-5665-4CA8-AC13-9BFCF4F5539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61A925-85D1-4A33-B010-09034EECFEA1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CFEE2-5665-4CA8-AC13-9BFCF4F553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A61A925-85D1-4A33-B010-09034EECFEA1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0CFEE2-5665-4CA8-AC13-9BFCF4F5539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61A925-85D1-4A33-B010-09034EECFEA1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70CFEE2-5665-4CA8-AC13-9BFCF4F5539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61A925-85D1-4A33-B010-09034EECFEA1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70CFEE2-5665-4CA8-AC13-9BFCF4F5539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Binomial Trees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Options, Futures and Other Derivatives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      </a:t>
            </a:r>
            <a:r>
              <a:rPr lang="en-US" sz="3000" dirty="0" smtClean="0"/>
              <a:t>By- </a:t>
            </a:r>
            <a:r>
              <a:rPr lang="en-US" sz="3000" dirty="0" err="1" smtClean="0"/>
              <a:t>Neha</a:t>
            </a:r>
            <a:r>
              <a:rPr lang="en-US" sz="3000" dirty="0" smtClean="0"/>
              <a:t> </a:t>
            </a:r>
            <a:r>
              <a:rPr lang="en-US" sz="3000" dirty="0" err="1" smtClean="0"/>
              <a:t>Arya</a:t>
            </a:r>
            <a:endParaRPr lang="en-US" dirty="0" smtClean="0"/>
          </a:p>
          <a:p>
            <a:r>
              <a:rPr lang="en-US" dirty="0" smtClean="0"/>
              <a:t>                  For HRC, Eco </a:t>
            </a:r>
            <a:r>
              <a:rPr lang="en-US" dirty="0" err="1" smtClean="0"/>
              <a:t>Hons</a:t>
            </a:r>
            <a:r>
              <a:rPr lang="en-US" dirty="0" smtClean="0"/>
              <a:t> (</a:t>
            </a:r>
            <a:r>
              <a:rPr lang="en-US" dirty="0" err="1" smtClean="0"/>
              <a:t>Sem</a:t>
            </a:r>
            <a:r>
              <a:rPr lang="en-US" dirty="0" smtClean="0"/>
              <a:t> 6), FE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Consider an option lasting for time T and the underlying stock price likely to go up S</a:t>
            </a:r>
            <a:r>
              <a:rPr lang="en-US" baseline="-25000" dirty="0" smtClean="0"/>
              <a:t>u</a:t>
            </a:r>
            <a:r>
              <a:rPr lang="en-US" dirty="0" smtClean="0"/>
              <a:t> or down </a:t>
            </a:r>
            <a:r>
              <a:rPr lang="en-US" dirty="0" err="1" smtClean="0"/>
              <a:t>S</a:t>
            </a:r>
            <a:r>
              <a:rPr lang="en-US" baseline="-25000" dirty="0" err="1" smtClean="0"/>
              <a:t>d</a:t>
            </a:r>
            <a:r>
              <a:rPr lang="en-US" baseline="-25000" dirty="0" smtClean="0"/>
              <a:t> </a:t>
            </a:r>
            <a:r>
              <a:rPr lang="en-US" dirty="0"/>
              <a:t>during</a:t>
            </a:r>
            <a:r>
              <a:rPr lang="en-US" dirty="0" smtClean="0"/>
              <a:t> the life of the option.</a:t>
            </a:r>
          </a:p>
          <a:p>
            <a:pPr algn="just">
              <a:buNone/>
            </a:pPr>
            <a:r>
              <a:rPr lang="en-US" dirty="0" smtClean="0"/>
              <a:t>      </a:t>
            </a:r>
          </a:p>
          <a:p>
            <a:pPr algn="just"/>
            <a:r>
              <a:rPr lang="en-US" dirty="0" smtClean="0"/>
              <a:t>                  S</a:t>
            </a:r>
            <a:r>
              <a:rPr lang="en-US" baseline="-25000" dirty="0" smtClean="0"/>
              <a:t>0</a:t>
            </a:r>
            <a:r>
              <a:rPr lang="en-US" dirty="0" smtClean="0"/>
              <a:t> 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The current price of the option is f. </a:t>
            </a:r>
            <a:r>
              <a:rPr lang="en-US" dirty="0" smtClean="0"/>
              <a:t>S</a:t>
            </a:r>
            <a:r>
              <a:rPr lang="en-US" baseline="-25000" dirty="0" smtClean="0"/>
              <a:t>0</a:t>
            </a:r>
            <a:r>
              <a:rPr lang="en-US" dirty="0" smtClean="0"/>
              <a:t>u represents a mov</a:t>
            </a:r>
            <a:r>
              <a:rPr lang="en-US" dirty="0" smtClean="0"/>
              <a:t>e up from current stock price, with u&gt;1.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Generalization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048000" y="3352800"/>
            <a:ext cx="1828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048000" y="3810000"/>
            <a:ext cx="1828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352800" y="320040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Up move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029200" y="3124200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</a:t>
            </a:r>
            <a:r>
              <a:rPr lang="en-US" sz="2000" baseline="-25000" dirty="0" smtClean="0"/>
              <a:t>0</a:t>
            </a:r>
            <a:r>
              <a:rPr lang="en-US" sz="2000" dirty="0"/>
              <a:t>u</a:t>
            </a:r>
            <a:r>
              <a:rPr lang="en-US" sz="2000" baseline="-25000" dirty="0" smtClean="0"/>
              <a:t>     </a:t>
            </a:r>
          </a:p>
          <a:p>
            <a:r>
              <a:rPr lang="en-US" sz="2000" baseline="-25000" dirty="0" smtClean="0"/>
              <a:t> </a:t>
            </a:r>
            <a:r>
              <a:rPr lang="en-US" sz="2000" dirty="0" smtClean="0"/>
              <a:t>f</a:t>
            </a:r>
            <a:r>
              <a:rPr lang="en-US" sz="2000" baseline="-25000" dirty="0" smtClean="0"/>
              <a:t>u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4095690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</a:t>
            </a:r>
            <a:r>
              <a:rPr lang="en-US" sz="2000" baseline="-25000" dirty="0" smtClean="0"/>
              <a:t>0</a:t>
            </a:r>
            <a:r>
              <a:rPr lang="en-US" sz="2000" dirty="0"/>
              <a:t>d</a:t>
            </a:r>
            <a:r>
              <a:rPr lang="en-US" sz="2000" baseline="-25000" dirty="0" smtClean="0"/>
              <a:t>    </a:t>
            </a:r>
          </a:p>
          <a:p>
            <a:r>
              <a:rPr lang="en-US" sz="2000" baseline="-25000" dirty="0" smtClean="0"/>
              <a:t> </a:t>
            </a:r>
            <a:r>
              <a:rPr lang="en-US" sz="2000" dirty="0" err="1" smtClean="0"/>
              <a:t>f</a:t>
            </a:r>
            <a:r>
              <a:rPr lang="en-US" sz="2000" baseline="-25000" dirty="0" err="1"/>
              <a:t>d</a:t>
            </a:r>
            <a:endParaRPr lang="en-US" sz="20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3124200" y="388620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Down move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While </a:t>
            </a:r>
            <a:r>
              <a:rPr lang="en-US" dirty="0" smtClean="0"/>
              <a:t>S</a:t>
            </a:r>
            <a:r>
              <a:rPr lang="en-US" baseline="-25000" dirty="0" smtClean="0"/>
              <a:t>0</a:t>
            </a:r>
            <a:r>
              <a:rPr lang="en-US" dirty="0" smtClean="0"/>
              <a:t>d represents a move down from current stock price, with d&lt;1.</a:t>
            </a:r>
          </a:p>
          <a:p>
            <a:pPr algn="just"/>
            <a:r>
              <a:rPr lang="en-US" dirty="0" smtClean="0"/>
              <a:t>The price of the option in either case is represented by fu and </a:t>
            </a:r>
            <a:r>
              <a:rPr lang="en-US" dirty="0" err="1" smtClean="0"/>
              <a:t>fd</a:t>
            </a:r>
            <a:r>
              <a:rPr lang="en-US" dirty="0" smtClean="0"/>
              <a:t> respectively.</a:t>
            </a:r>
          </a:p>
          <a:p>
            <a:pPr algn="just"/>
            <a:r>
              <a:rPr lang="en-US" dirty="0" smtClean="0"/>
              <a:t>Value of the portfolio that is long x shares and short 1 option: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895600" y="4800600"/>
            <a:ext cx="16002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895600" y="5257800"/>
            <a:ext cx="1600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352800" y="455289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Up move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124200" y="539109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Down move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0" y="4321314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u*x -</a:t>
            </a:r>
            <a:r>
              <a:rPr lang="en-US" sz="2000" baseline="-25000" dirty="0" smtClean="0"/>
              <a:t>   </a:t>
            </a:r>
            <a:r>
              <a:rPr lang="en-US" sz="2000" dirty="0" smtClean="0"/>
              <a:t>f</a:t>
            </a:r>
            <a:r>
              <a:rPr lang="en-US" sz="2000" baseline="-25000" dirty="0" smtClean="0"/>
              <a:t>u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4572000" y="523869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d</a:t>
            </a:r>
            <a:r>
              <a:rPr lang="en-US" sz="2000" dirty="0"/>
              <a:t>*x</a:t>
            </a:r>
            <a:r>
              <a:rPr lang="en-US" sz="2000" dirty="0" smtClean="0"/>
              <a:t> - </a:t>
            </a:r>
            <a:r>
              <a:rPr lang="en-US" sz="2000" baseline="-25000" dirty="0" smtClean="0"/>
              <a:t> </a:t>
            </a:r>
            <a:r>
              <a:rPr lang="en-US" sz="2000" dirty="0" err="1" smtClean="0"/>
              <a:t>f</a:t>
            </a:r>
            <a:r>
              <a:rPr lang="en-US" sz="2000" baseline="-25000" dirty="0" err="1"/>
              <a:t>d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The portfolio is riskless when </a:t>
            </a:r>
          </a:p>
          <a:p>
            <a:pPr algn="just">
              <a:buNone/>
            </a:pPr>
            <a:r>
              <a:rPr lang="en-US" dirty="0" smtClean="0"/>
              <a:t>         S</a:t>
            </a:r>
            <a:r>
              <a:rPr lang="en-US" baseline="-25000" dirty="0" smtClean="0"/>
              <a:t>0</a:t>
            </a:r>
            <a:r>
              <a:rPr lang="en-US" dirty="0" smtClean="0"/>
              <a:t>u*x -</a:t>
            </a:r>
            <a:r>
              <a:rPr lang="en-US" baseline="-25000" dirty="0" smtClean="0"/>
              <a:t>   </a:t>
            </a:r>
            <a:r>
              <a:rPr lang="en-US" dirty="0" smtClean="0"/>
              <a:t>f</a:t>
            </a:r>
            <a:r>
              <a:rPr lang="en-US" baseline="-25000" dirty="0" smtClean="0"/>
              <a:t>u</a:t>
            </a:r>
            <a:r>
              <a:rPr lang="en-US" dirty="0"/>
              <a:t> </a:t>
            </a:r>
            <a:r>
              <a:rPr lang="en-US" dirty="0" smtClean="0"/>
              <a:t> = </a:t>
            </a:r>
            <a:r>
              <a:rPr lang="en-US" dirty="0" smtClean="0"/>
              <a:t>S</a:t>
            </a:r>
            <a:r>
              <a:rPr lang="en-US" baseline="-25000" dirty="0" smtClean="0"/>
              <a:t>0</a:t>
            </a:r>
            <a:r>
              <a:rPr lang="en-US" dirty="0" smtClean="0"/>
              <a:t>d*x - </a:t>
            </a:r>
            <a:r>
              <a:rPr lang="en-US" baseline="-25000" dirty="0" smtClean="0"/>
              <a:t>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d</a:t>
            </a:r>
            <a:r>
              <a:rPr lang="en-US" baseline="-25000" dirty="0"/>
              <a:t> </a:t>
            </a:r>
            <a:r>
              <a:rPr lang="en-US" dirty="0" smtClean="0"/>
              <a:t>  or</a:t>
            </a:r>
          </a:p>
          <a:p>
            <a:pPr algn="just">
              <a:buNone/>
            </a:pPr>
            <a:r>
              <a:rPr lang="en-US" dirty="0" smtClean="0"/>
              <a:t>         x = (f</a:t>
            </a:r>
            <a:r>
              <a:rPr lang="en-US" baseline="-25000" dirty="0" smtClean="0"/>
              <a:t>u</a:t>
            </a:r>
            <a:r>
              <a:rPr lang="en-US" dirty="0" smtClean="0"/>
              <a:t> –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d</a:t>
            </a:r>
            <a:r>
              <a:rPr lang="en-US" dirty="0" smtClean="0"/>
              <a:t>)/(</a:t>
            </a:r>
            <a:r>
              <a:rPr lang="en-US" dirty="0" smtClean="0"/>
              <a:t>S</a:t>
            </a:r>
            <a:r>
              <a:rPr lang="en-US" baseline="-25000" dirty="0" smtClean="0"/>
              <a:t>0</a:t>
            </a:r>
            <a:r>
              <a:rPr lang="en-US" dirty="0" smtClean="0"/>
              <a:t>u - S</a:t>
            </a:r>
            <a:r>
              <a:rPr lang="en-US" baseline="-25000" dirty="0" smtClean="0"/>
              <a:t>0</a:t>
            </a:r>
            <a:r>
              <a:rPr lang="en-US" dirty="0" smtClean="0"/>
              <a:t>d)</a:t>
            </a:r>
          </a:p>
          <a:p>
            <a:pPr algn="just"/>
            <a:r>
              <a:rPr lang="en-US" dirty="0" smtClean="0"/>
              <a:t>Value of the portfolio at time T = </a:t>
            </a:r>
            <a:r>
              <a:rPr lang="en-US" dirty="0" smtClean="0"/>
              <a:t>S</a:t>
            </a:r>
            <a:r>
              <a:rPr lang="en-US" baseline="-25000" dirty="0" smtClean="0"/>
              <a:t>0</a:t>
            </a:r>
            <a:r>
              <a:rPr lang="en-US" dirty="0" smtClean="0"/>
              <a:t>u*x -</a:t>
            </a:r>
            <a:r>
              <a:rPr lang="en-US" baseline="-25000" dirty="0" smtClean="0"/>
              <a:t>   </a:t>
            </a:r>
            <a:r>
              <a:rPr lang="en-US" dirty="0" smtClean="0"/>
              <a:t>f</a:t>
            </a:r>
            <a:r>
              <a:rPr lang="en-US" baseline="-25000" dirty="0" smtClean="0"/>
              <a:t>u</a:t>
            </a:r>
            <a:r>
              <a:rPr lang="en-US" dirty="0" smtClean="0"/>
              <a:t> </a:t>
            </a:r>
          </a:p>
          <a:p>
            <a:pPr algn="just"/>
            <a:r>
              <a:rPr lang="en-US" dirty="0" smtClean="0"/>
              <a:t>Value off the portfolio today is:</a:t>
            </a:r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dirty="0" smtClean="0"/>
              <a:t>S</a:t>
            </a:r>
            <a:r>
              <a:rPr lang="en-US" baseline="-25000" dirty="0" smtClean="0"/>
              <a:t>0</a:t>
            </a:r>
            <a:r>
              <a:rPr lang="en-US" dirty="0" smtClean="0"/>
              <a:t>x – f </a:t>
            </a:r>
            <a:r>
              <a:rPr lang="en-US" dirty="0" smtClean="0"/>
              <a:t> = (</a:t>
            </a:r>
            <a:r>
              <a:rPr lang="en-US" dirty="0" smtClean="0"/>
              <a:t>S</a:t>
            </a:r>
            <a:r>
              <a:rPr lang="en-US" baseline="-25000" dirty="0" smtClean="0"/>
              <a:t>0</a:t>
            </a:r>
            <a:r>
              <a:rPr lang="en-US" dirty="0" smtClean="0"/>
              <a:t>u*x -</a:t>
            </a:r>
            <a:r>
              <a:rPr lang="en-US" baseline="-25000" dirty="0" smtClean="0"/>
              <a:t>   </a:t>
            </a:r>
            <a:r>
              <a:rPr lang="en-US" dirty="0" smtClean="0"/>
              <a:t>f</a:t>
            </a:r>
            <a:r>
              <a:rPr lang="en-US" baseline="-25000" dirty="0" smtClean="0"/>
              <a:t>u</a:t>
            </a:r>
            <a:r>
              <a:rPr lang="en-US" dirty="0" smtClean="0"/>
              <a:t>)e</a:t>
            </a:r>
            <a:r>
              <a:rPr lang="en-US" baseline="30000" dirty="0" smtClean="0"/>
              <a:t>-</a:t>
            </a:r>
            <a:r>
              <a:rPr lang="en-US" baseline="30000" dirty="0" err="1" smtClean="0"/>
              <a:t>rT</a:t>
            </a:r>
            <a:endParaRPr lang="en-US" baseline="30000" dirty="0" smtClean="0"/>
          </a:p>
          <a:p>
            <a:pPr algn="just"/>
            <a:r>
              <a:rPr lang="en-US" baseline="30000" dirty="0"/>
              <a:t> </a:t>
            </a:r>
            <a:r>
              <a:rPr lang="en-US" dirty="0" smtClean="0"/>
              <a:t>This gives, f = [</a:t>
            </a:r>
            <a:r>
              <a:rPr lang="en-US" dirty="0" err="1" smtClean="0"/>
              <a:t>p</a:t>
            </a:r>
            <a:r>
              <a:rPr lang="en-US" dirty="0" err="1" smtClean="0"/>
              <a:t>f</a:t>
            </a:r>
            <a:r>
              <a:rPr lang="en-US" baseline="-25000" dirty="0" err="1" smtClean="0"/>
              <a:t>u</a:t>
            </a:r>
            <a:r>
              <a:rPr lang="en-US" baseline="-25000" dirty="0" smtClean="0"/>
              <a:t> </a:t>
            </a:r>
            <a:r>
              <a:rPr lang="en-US" dirty="0" smtClean="0"/>
              <a:t>+ (1-p)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d</a:t>
            </a:r>
            <a:r>
              <a:rPr lang="en-US" dirty="0" smtClean="0"/>
              <a:t>]</a:t>
            </a:r>
            <a:r>
              <a:rPr lang="en-US" dirty="0" smtClean="0"/>
              <a:t>e</a:t>
            </a:r>
            <a:r>
              <a:rPr lang="en-US" baseline="30000" dirty="0" smtClean="0"/>
              <a:t>-</a:t>
            </a:r>
            <a:r>
              <a:rPr lang="en-US" baseline="30000" dirty="0" err="1" smtClean="0"/>
              <a:t>rT</a:t>
            </a:r>
            <a:r>
              <a:rPr lang="en-US" baseline="30000" dirty="0" smtClean="0"/>
              <a:t>      </a:t>
            </a:r>
            <a:r>
              <a:rPr lang="en-US" dirty="0"/>
              <a:t>  </a:t>
            </a:r>
            <a:endParaRPr lang="en-US" dirty="0" smtClean="0"/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 where p = (</a:t>
            </a:r>
            <a:r>
              <a:rPr lang="en-US" dirty="0" err="1" smtClean="0"/>
              <a:t>e</a:t>
            </a:r>
            <a:r>
              <a:rPr lang="en-US" baseline="30000" dirty="0" err="1" smtClean="0"/>
              <a:t>rT</a:t>
            </a:r>
            <a:r>
              <a:rPr lang="en-US" dirty="0" smtClean="0"/>
              <a:t>- d)/ (u-d)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 here can naturally be interpreted as probability of up and down movements.</a:t>
            </a:r>
          </a:p>
          <a:p>
            <a:r>
              <a:rPr lang="en-US" dirty="0" smtClean="0"/>
              <a:t>The value of the option is then its expected payoff discounted at the risk-free rate</a:t>
            </a:r>
          </a:p>
          <a:p>
            <a:endParaRPr lang="en-US" dirty="0"/>
          </a:p>
          <a:p>
            <a:r>
              <a:rPr lang="en-US" dirty="0" smtClean="0"/>
              <a:t>                  S</a:t>
            </a:r>
            <a:r>
              <a:rPr lang="en-US" baseline="-25000" dirty="0" smtClean="0"/>
              <a:t>0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 as a Probability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895600" y="4038600"/>
            <a:ext cx="19050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895600" y="4724400"/>
            <a:ext cx="19812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953000" y="3635514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</a:t>
            </a:r>
            <a:r>
              <a:rPr lang="en-US" sz="2000" baseline="-25000" dirty="0" smtClean="0"/>
              <a:t>0</a:t>
            </a:r>
            <a:r>
              <a:rPr lang="en-US" sz="2000" dirty="0"/>
              <a:t>u</a:t>
            </a:r>
            <a:r>
              <a:rPr lang="en-US" sz="2000" baseline="-25000" dirty="0" smtClean="0"/>
              <a:t>     </a:t>
            </a:r>
          </a:p>
          <a:p>
            <a:r>
              <a:rPr lang="en-US" sz="2000" baseline="-25000" dirty="0" smtClean="0"/>
              <a:t> </a:t>
            </a:r>
            <a:r>
              <a:rPr lang="en-US" sz="2000" dirty="0" smtClean="0"/>
              <a:t>f</a:t>
            </a:r>
            <a:r>
              <a:rPr lang="en-US" sz="2000" baseline="-25000" dirty="0" smtClean="0"/>
              <a:t>u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4953000" y="4854714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</a:t>
            </a:r>
            <a:r>
              <a:rPr lang="en-US" sz="2000" baseline="-25000" dirty="0" smtClean="0"/>
              <a:t>0</a:t>
            </a:r>
            <a:r>
              <a:rPr lang="en-US" sz="2000" dirty="0"/>
              <a:t>d</a:t>
            </a:r>
            <a:r>
              <a:rPr lang="en-US" sz="2000" baseline="-25000" dirty="0" smtClean="0"/>
              <a:t>    </a:t>
            </a:r>
          </a:p>
          <a:p>
            <a:r>
              <a:rPr lang="en-US" sz="2000" baseline="-25000" dirty="0" smtClean="0"/>
              <a:t> </a:t>
            </a:r>
            <a:r>
              <a:rPr lang="en-US" sz="2000" dirty="0" err="1" smtClean="0"/>
              <a:t>f</a:t>
            </a:r>
            <a:r>
              <a:rPr lang="en-US" sz="2000" baseline="-25000" dirty="0" err="1"/>
              <a:t>d</a:t>
            </a:r>
            <a:endParaRPr lang="en-US" sz="2000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3657600" y="401949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3657600" y="501009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1-p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When the probability of an up and down movements are p and (1-p), the expected stock price at time T is </a:t>
            </a:r>
            <a:r>
              <a:rPr lang="en-US" dirty="0" smtClean="0"/>
              <a:t>S</a:t>
            </a:r>
            <a:r>
              <a:rPr lang="en-US" baseline="-25000" dirty="0" smtClean="0"/>
              <a:t>0</a:t>
            </a:r>
            <a:r>
              <a:rPr lang="en-US" dirty="0" smtClean="0"/>
              <a:t>e</a:t>
            </a:r>
            <a:r>
              <a:rPr lang="en-US" baseline="30000" dirty="0" smtClean="0"/>
              <a:t>rT </a:t>
            </a:r>
          </a:p>
          <a:p>
            <a:pPr algn="just"/>
            <a:r>
              <a:rPr lang="en-US" dirty="0" smtClean="0"/>
              <a:t>This shows that the stock price earns the risk-free rate.</a:t>
            </a:r>
          </a:p>
          <a:p>
            <a:pPr algn="just"/>
            <a:r>
              <a:rPr lang="en-US" dirty="0" smtClean="0"/>
              <a:t>Binomial trees illustrate the general result that to value a derivative we can assume that the expected return on the underlying asset is the risk-free rate and discount at the risk-free rate.</a:t>
            </a:r>
          </a:p>
          <a:p>
            <a:pPr algn="just"/>
            <a:r>
              <a:rPr lang="en-US" dirty="0" smtClean="0"/>
              <a:t>This is known as using risk-neutral valuation.</a:t>
            </a:r>
            <a:endParaRPr lang="en-US" baseline="30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Risk-Neutral Valuation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Say the current stock price is $20 and in each of the two time steps (each 3 month long) may go up by 10% or down by 10%. </a:t>
            </a:r>
            <a:endParaRPr lang="en-US" dirty="0"/>
          </a:p>
          <a:p>
            <a:pPr algn="just"/>
            <a:r>
              <a:rPr lang="en-US" dirty="0" smtClean="0"/>
              <a:t>The risk-free rate is 12% p.a.</a:t>
            </a:r>
          </a:p>
          <a:p>
            <a:pPr algn="just"/>
            <a:r>
              <a:rPr lang="en-US" dirty="0" smtClean="0"/>
              <a:t>We consider a 6-month option with a strike price of $21.</a:t>
            </a:r>
          </a:p>
          <a:p>
            <a:pPr algn="just"/>
            <a:r>
              <a:rPr lang="en-US" dirty="0" smtClean="0"/>
              <a:t>The aim is to find the option price at the initial node of the tree.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Two-step Binomial Trees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Stock prices in a two-step tree: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$20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r>
              <a:rPr lang="en-US" sz="2600" dirty="0" smtClean="0"/>
              <a:t>By finding the option price at each node, like earlier, the option prices at the final nodes of the tree can be easily calculated. (*Refer to examples in the book)</a:t>
            </a:r>
            <a:endParaRPr lang="en-US" sz="26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514600" y="3200400"/>
            <a:ext cx="1524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038600" y="29526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$22</a:t>
            </a:r>
            <a:endParaRPr lang="en-US" sz="20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648200" y="2514600"/>
            <a:ext cx="1752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474676" y="2286000"/>
            <a:ext cx="840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$24.2</a:t>
            </a:r>
            <a:endParaRPr lang="en-US" sz="20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514600" y="3581400"/>
            <a:ext cx="1447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038600" y="40194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$18</a:t>
            </a:r>
            <a:endParaRPr lang="en-US" sz="2000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724400" y="4343400"/>
            <a:ext cx="1752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477000" y="478149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$16.2</a:t>
            </a:r>
            <a:endParaRPr lang="en-US" sz="2000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724400" y="3048000"/>
            <a:ext cx="1752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800600" y="3733800"/>
            <a:ext cx="16764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553200" y="340989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$19.8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End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 binomial tree is one of the popular ways of pricing an options contract.</a:t>
            </a:r>
          </a:p>
          <a:p>
            <a:pPr algn="just"/>
            <a:r>
              <a:rPr lang="en-US" dirty="0" smtClean="0"/>
              <a:t>This model assumes that the underlying stock’s price follows a random walk.</a:t>
            </a:r>
          </a:p>
          <a:p>
            <a:pPr algn="just"/>
            <a:r>
              <a:rPr lang="en-US" dirty="0" smtClean="0"/>
              <a:t>The binomial tree represents the likely (with given probabilities) paths that the stock price may follow over the life of an option.</a:t>
            </a:r>
          </a:p>
          <a:p>
            <a:pPr algn="just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stock is currently priced at $20</a:t>
            </a:r>
          </a:p>
          <a:p>
            <a:r>
              <a:rPr lang="en-US" dirty="0" smtClean="0"/>
              <a:t>In 3 months it will either be worth $22 or $18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Stock price= $20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One-step Binomial Model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810000" y="4267200"/>
            <a:ext cx="20574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3810000" y="3657600"/>
            <a:ext cx="2133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019800" y="3440668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Stock Price = $22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943600" y="5117068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Stock Price = $18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We want to find the price of a European call option to buy the stock for $21 in 3 months.</a:t>
            </a:r>
          </a:p>
          <a:p>
            <a:pPr algn="just"/>
            <a:r>
              <a:rPr lang="en-US" dirty="0" smtClean="0"/>
              <a:t>If the stock price turns out to be $22 at the end of 3 months, the value of the option will be $1</a:t>
            </a:r>
          </a:p>
          <a:p>
            <a:pPr algn="just"/>
            <a:r>
              <a:rPr lang="en-US" dirty="0" smtClean="0"/>
              <a:t>If the stock price at the end of 3 months is $18 the value of the option will be $0.</a:t>
            </a:r>
          </a:p>
          <a:p>
            <a:pPr algn="just"/>
            <a:r>
              <a:rPr lang="en-US" dirty="0" smtClean="0"/>
              <a:t>The simple “</a:t>
            </a:r>
            <a:r>
              <a:rPr lang="en-US" i="1" dirty="0" smtClean="0"/>
              <a:t>No Arbitrage opportunities exist</a:t>
            </a:r>
            <a:r>
              <a:rPr lang="en-US" dirty="0" smtClean="0"/>
              <a:t>” assumption is used to price the option.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Call Option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3-month call option on the stock has a strike price of $21.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Stock price= $20 </a:t>
            </a:r>
          </a:p>
          <a:p>
            <a:pPr>
              <a:buNone/>
            </a:pPr>
            <a:r>
              <a:rPr lang="en-US" dirty="0" smtClean="0"/>
              <a:t>Option Price= ?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352800" y="3810000"/>
            <a:ext cx="15240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352800" y="4419600"/>
            <a:ext cx="16002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029200" y="32766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Stock Price = $22</a:t>
            </a:r>
          </a:p>
          <a:p>
            <a:r>
              <a:rPr lang="en-US" sz="2400" dirty="0" smtClean="0"/>
              <a:t>Option Price= $1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105400" y="4719935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Stock Price = $18</a:t>
            </a:r>
          </a:p>
          <a:p>
            <a:r>
              <a:rPr lang="en-US" sz="2400" dirty="0" smtClean="0"/>
              <a:t>Option Price= $0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3429000" y="3714690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Up move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3200400" y="46482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Down move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9069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We create a portfolio of the stock and the option in a way that there is no uncertainty about the portfolio’s value at the end of 3 months.</a:t>
            </a:r>
          </a:p>
          <a:p>
            <a:pPr algn="just"/>
            <a:r>
              <a:rPr lang="en-US" dirty="0" smtClean="0"/>
              <a:t>Since there are 2 possible outcomes in this case, the number of shares can be so chosen that the final value of this portfolio is same in both cases. This makes the portfolio riskless.</a:t>
            </a:r>
          </a:p>
          <a:p>
            <a:pPr algn="just"/>
            <a:r>
              <a:rPr lang="en-US" dirty="0" smtClean="0"/>
              <a:t>In absence of arbitrage opportunities, riskless portfolios must earn risk-free interest rate.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Riskless Portfolio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Using these facts, the price of the European call option can be easily found.</a:t>
            </a:r>
          </a:p>
          <a:p>
            <a:pPr algn="just"/>
            <a:r>
              <a:rPr lang="en-US" dirty="0" smtClean="0"/>
              <a:t>Let the portfolio comprise of: long x shares + short 1 call option</a:t>
            </a:r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Portfolio is riskless when $(22x-1) = $18x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895600" y="3886200"/>
            <a:ext cx="2057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895600" y="4419600"/>
            <a:ext cx="2057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505200" y="371469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Up move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429000" y="478149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Down move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105400" y="36576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Portfolio value= $(22x – 1)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105400" y="470529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Portfolio value= $(18x)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Or when x = 0.25</a:t>
            </a:r>
          </a:p>
          <a:p>
            <a:pPr algn="just"/>
            <a:r>
              <a:rPr lang="en-US" dirty="0" smtClean="0"/>
              <a:t>Hence, the riskless portfolio is: </a:t>
            </a:r>
          </a:p>
          <a:p>
            <a:pPr algn="just">
              <a:buNone/>
            </a:pPr>
            <a:r>
              <a:rPr lang="en-US" dirty="0" smtClean="0"/>
              <a:t>                Long 0.25 shares + Short 1 call option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The value of the portfolio in 3 months = $4.50</a:t>
            </a:r>
          </a:p>
          <a:p>
            <a:pPr algn="just"/>
            <a:r>
              <a:rPr lang="en-US" dirty="0" smtClean="0"/>
              <a:t>If the risk-free rate is 12% </a:t>
            </a:r>
            <a:r>
              <a:rPr lang="en-US" dirty="0" err="1" smtClean="0"/>
              <a:t>p.a</a:t>
            </a:r>
            <a:r>
              <a:rPr lang="en-US" dirty="0" smtClean="0"/>
              <a:t>, then the portfolio’s value today must = 4.5*e </a:t>
            </a:r>
            <a:r>
              <a:rPr lang="en-US" sz="2400" baseline="30000" dirty="0" smtClean="0"/>
              <a:t>–(0.12*3/12) </a:t>
            </a:r>
            <a:r>
              <a:rPr lang="en-US" dirty="0"/>
              <a:t>= </a:t>
            </a:r>
            <a:r>
              <a:rPr lang="en-US" dirty="0"/>
              <a:t>$4.3670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portfolio that is long 0.25 shares and short 1 option, is worth $4.367.</a:t>
            </a:r>
          </a:p>
          <a:p>
            <a:r>
              <a:rPr lang="en-US" dirty="0" smtClean="0"/>
              <a:t>The value of the shares= 0.25*20 = $5.00</a:t>
            </a:r>
          </a:p>
          <a:p>
            <a:r>
              <a:rPr lang="en-US" dirty="0" smtClean="0"/>
              <a:t>Hence the value of the option today (in the absence of arbitrage opportunities)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= 5 – 4.367= $0.633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Valuing the Option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122</TotalTime>
  <Words>950</Words>
  <Application>Microsoft Office PowerPoint</Application>
  <PresentationFormat>On-screen Show (4:3)</PresentationFormat>
  <Paragraphs>118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Binomial Trees</vt:lpstr>
      <vt:lpstr>Introduction</vt:lpstr>
      <vt:lpstr>One-step Binomial Model</vt:lpstr>
      <vt:lpstr>A Call Option</vt:lpstr>
      <vt:lpstr>Slide 5</vt:lpstr>
      <vt:lpstr>Creating a Riskless Portfolio</vt:lpstr>
      <vt:lpstr>Slide 7</vt:lpstr>
      <vt:lpstr>Slide 8</vt:lpstr>
      <vt:lpstr>Valuing the Option</vt:lpstr>
      <vt:lpstr>Generalization</vt:lpstr>
      <vt:lpstr>Slide 11</vt:lpstr>
      <vt:lpstr>Slide 12</vt:lpstr>
      <vt:lpstr>p as a Probability</vt:lpstr>
      <vt:lpstr>Risk-Neutral Valuation</vt:lpstr>
      <vt:lpstr>Two-step Binomial Trees</vt:lpstr>
      <vt:lpstr>Slide 16</vt:lpstr>
      <vt:lpstr>The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Binomial Trees</dc:title>
  <dc:creator>Neha Arya</dc:creator>
  <cp:lastModifiedBy>NEHA</cp:lastModifiedBy>
  <cp:revision>31</cp:revision>
  <dcterms:created xsi:type="dcterms:W3CDTF">2020-05-12T06:29:29Z</dcterms:created>
  <dcterms:modified xsi:type="dcterms:W3CDTF">2020-05-12T08:32:02Z</dcterms:modified>
</cp:coreProperties>
</file>