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7" r:id="rId2"/>
    <p:sldId id="256" r:id="rId3"/>
    <p:sldId id="257" r:id="rId4"/>
    <p:sldId id="258" r:id="rId5"/>
    <p:sldId id="259" r:id="rId6"/>
    <p:sldId id="260" r:id="rId7"/>
    <p:sldId id="261" r:id="rId8"/>
    <p:sldId id="262" r:id="rId9"/>
    <p:sldId id="263" r:id="rId10"/>
    <p:sldId id="264" r:id="rId11"/>
    <p:sldId id="265"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855"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B2115DC-C8E7-4DFD-8095-B7A4699B0B34}" type="datetimeFigureOut">
              <a:rPr lang="en-IN" smtClean="0"/>
              <a:t>26-03-2020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E355FE-3360-4822-BD49-84DDDDF95037}" type="slidenum">
              <a:rPr lang="en-IN" smtClean="0"/>
              <a:t>‹#›</a:t>
            </a:fld>
            <a:endParaRPr lang="en-IN"/>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2115DC-C8E7-4DFD-8095-B7A4699B0B34}" type="datetimeFigureOut">
              <a:rPr lang="en-IN" smtClean="0"/>
              <a:t>26-03-2020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E355FE-3360-4822-BD49-84DDDDF95037}"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2115DC-C8E7-4DFD-8095-B7A4699B0B34}" type="datetimeFigureOut">
              <a:rPr lang="en-IN" smtClean="0"/>
              <a:t>26-03-2020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E355FE-3360-4822-BD49-84DDDDF95037}"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B2115DC-C8E7-4DFD-8095-B7A4699B0B34}" type="datetimeFigureOut">
              <a:rPr lang="en-IN" smtClean="0"/>
              <a:t>26-03-2020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E355FE-3360-4822-BD49-84DDDDF95037}" type="slidenum">
              <a:rPr lang="en-IN" smtClean="0"/>
              <a:t>‹#›</a:t>
            </a:fld>
            <a:endParaRPr lang="en-IN"/>
          </a:p>
        </p:txBody>
      </p:sp>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143000" y="731520"/>
            <a:ext cx="640080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2115DC-C8E7-4DFD-8095-B7A4699B0B34}" type="datetimeFigureOut">
              <a:rPr lang="en-IN" smtClean="0"/>
              <a:t>26-03-2020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E355FE-3360-4822-BD49-84DDDDF95037}"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B2115DC-C8E7-4DFD-8095-B7A4699B0B34}" type="datetimeFigureOut">
              <a:rPr lang="en-IN" smtClean="0"/>
              <a:t>26-03-2020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0E355FE-3360-4822-BD49-84DDDDF95037}" type="slidenum">
              <a:rPr lang="en-IN" smtClean="0"/>
              <a:t>‹#›</a:t>
            </a:fld>
            <a:endParaRPr lang="en-IN"/>
          </a:p>
        </p:txBody>
      </p:sp>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142999" y="731519"/>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731520"/>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2115DC-C8E7-4DFD-8095-B7A4699B0B34}" type="datetimeFigureOut">
              <a:rPr lang="en-IN" smtClean="0"/>
              <a:t>26-03-2020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0E355FE-3360-4822-BD49-84DDDDF95037}" type="slidenum">
              <a:rPr lang="en-IN" smtClean="0"/>
              <a:t>‹#›</a:t>
            </a:fld>
            <a:endParaRPr lang="en-IN"/>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2115DC-C8E7-4DFD-8095-B7A4699B0B34}" type="datetimeFigureOut">
              <a:rPr lang="en-IN" smtClean="0"/>
              <a:t>26-03-2020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0E355FE-3360-4822-BD49-84DDDDF95037}"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2115DC-C8E7-4DFD-8095-B7A4699B0B34}" type="datetimeFigureOut">
              <a:rPr lang="en-IN" smtClean="0"/>
              <a:t>26-03-2020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0E355FE-3360-4822-BD49-84DDDDF95037}"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2115DC-C8E7-4DFD-8095-B7A4699B0B34}" type="datetimeFigureOut">
              <a:rPr lang="en-IN" smtClean="0"/>
              <a:t>26-03-2020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0E355FE-3360-4822-BD49-84DDDDF95037}"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2115DC-C8E7-4DFD-8095-B7A4699B0B34}" type="datetimeFigureOut">
              <a:rPr lang="en-IN" smtClean="0"/>
              <a:t>26-03-2020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0E355FE-3360-4822-BD49-84DDDDF95037}" type="slidenum">
              <a:rPr lang="en-IN" smtClean="0"/>
              <a:t>‹#›</a:t>
            </a:fld>
            <a:endParaRPr lang="en-IN"/>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B2115DC-C8E7-4DFD-8095-B7A4699B0B34}" type="datetimeFigureOut">
              <a:rPr lang="en-IN" smtClean="0"/>
              <a:t>26-03-2020</a:t>
            </a:fld>
            <a:endParaRPr lang="en-IN"/>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IN"/>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80E355FE-3360-4822-BD49-84DDDDF95037}"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11.gif"/><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5.gif"/></Relationships>
</file>

<file path=ppt/slides/_rels/slide11.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6.gif"/><Relationship Id="rId4" Type="http://schemas.openxmlformats.org/officeDocument/2006/relationships/image" Target="../media/image5.gi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59632" y="2132856"/>
            <a:ext cx="6912768" cy="2585323"/>
          </a:xfrm>
          <a:prstGeom prst="rect">
            <a:avLst/>
          </a:prstGeom>
          <a:noFill/>
        </p:spPr>
        <p:txBody>
          <a:bodyPr wrap="square" rtlCol="0">
            <a:spAutoFit/>
          </a:bodyPr>
          <a:lstStyle/>
          <a:p>
            <a:pPr algn="ctr"/>
            <a:r>
              <a:rPr lang="en-IN" sz="5400" dirty="0">
                <a:latin typeface="Arial Unicode MS" pitchFamily="34" charset="-128"/>
                <a:ea typeface="Arial Unicode MS" pitchFamily="34" charset="-128"/>
                <a:cs typeface="Arial Unicode MS" pitchFamily="34" charset="-128"/>
              </a:rPr>
              <a:t>Active filters  1</a:t>
            </a:r>
            <a:r>
              <a:rPr lang="en-IN" sz="5400" baseline="30000" dirty="0">
                <a:latin typeface="Arial Unicode MS" pitchFamily="34" charset="-128"/>
                <a:ea typeface="Arial Unicode MS" pitchFamily="34" charset="-128"/>
                <a:cs typeface="Arial Unicode MS" pitchFamily="34" charset="-128"/>
              </a:rPr>
              <a:t>st</a:t>
            </a:r>
            <a:r>
              <a:rPr lang="en-IN" sz="5400" dirty="0">
                <a:latin typeface="Arial Unicode MS" pitchFamily="34" charset="-128"/>
                <a:ea typeface="Arial Unicode MS" pitchFamily="34" charset="-128"/>
                <a:cs typeface="Arial Unicode MS" pitchFamily="34" charset="-128"/>
              </a:rPr>
              <a:t> &amp; 2</a:t>
            </a:r>
            <a:r>
              <a:rPr lang="en-IN" sz="5400" baseline="30000" dirty="0">
                <a:latin typeface="Arial Unicode MS" pitchFamily="34" charset="-128"/>
                <a:ea typeface="Arial Unicode MS" pitchFamily="34" charset="-128"/>
                <a:cs typeface="Arial Unicode MS" pitchFamily="34" charset="-128"/>
              </a:rPr>
              <a:t>nd</a:t>
            </a:r>
            <a:r>
              <a:rPr lang="en-IN" sz="5400" dirty="0">
                <a:latin typeface="Arial Unicode MS" pitchFamily="34" charset="-128"/>
                <a:ea typeface="Arial Unicode MS" pitchFamily="34" charset="-128"/>
                <a:cs typeface="Arial Unicode MS" pitchFamily="34" charset="-128"/>
              </a:rPr>
              <a:t> order  low pass and high pass filter </a:t>
            </a:r>
          </a:p>
        </p:txBody>
      </p:sp>
    </p:spTree>
    <p:extLst>
      <p:ext uri="{BB962C8B-B14F-4D97-AF65-F5344CB8AC3E}">
        <p14:creationId xmlns:p14="http://schemas.microsoft.com/office/powerpoint/2010/main" val="3204773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4624"/>
            <a:ext cx="9144000" cy="6955750"/>
          </a:xfrm>
          <a:prstGeom prst="rect">
            <a:avLst/>
          </a:prstGeom>
        </p:spPr>
        <p:txBody>
          <a:bodyPr wrap="square">
            <a:spAutoFit/>
          </a:bodyPr>
          <a:lstStyle/>
          <a:p>
            <a:pPr lvl="0" fontAlgn="base">
              <a:spcBef>
                <a:spcPct val="0"/>
              </a:spcBef>
              <a:spcAft>
                <a:spcPct val="0"/>
              </a:spcAft>
            </a:pPr>
            <a:r>
              <a:rPr kumimoji="0" lang="en-US" sz="2800" b="1" i="0" u="none" strike="noStrike" cap="none" normalizeH="0" baseline="0" dirty="0">
                <a:ln>
                  <a:noFill/>
                </a:ln>
                <a:solidFill>
                  <a:srgbClr val="404041"/>
                </a:solidFill>
                <a:effectLst/>
                <a:latin typeface="Lato"/>
                <a:cs typeface="Arial" pitchFamily="34" charset="0"/>
              </a:rPr>
              <a:t>Gain of a first-order</a:t>
            </a:r>
            <a:r>
              <a:rPr kumimoji="0" lang="en-US" sz="2800" b="1" i="0" u="none" strike="noStrike" cap="none" normalizeH="0" dirty="0">
                <a:ln>
                  <a:noFill/>
                </a:ln>
                <a:solidFill>
                  <a:srgbClr val="404041"/>
                </a:solidFill>
                <a:effectLst/>
                <a:latin typeface="Lato"/>
                <a:cs typeface="Arial" pitchFamily="34" charset="0"/>
              </a:rPr>
              <a:t> Active </a:t>
            </a:r>
            <a:r>
              <a:rPr kumimoji="0" lang="en-US" sz="2800" b="1" i="0" u="none" strike="noStrike" cap="none" normalizeH="0" baseline="0" dirty="0">
                <a:ln>
                  <a:noFill/>
                </a:ln>
                <a:solidFill>
                  <a:srgbClr val="404041"/>
                </a:solidFill>
                <a:effectLst/>
                <a:latin typeface="Lato"/>
                <a:cs typeface="Arial" pitchFamily="34" charset="0"/>
              </a:rPr>
              <a:t>pass filter</a:t>
            </a:r>
          </a:p>
          <a:p>
            <a:pPr lvl="0" eaLnBrk="0" fontAlgn="base" hangingPunct="0">
              <a:spcBef>
                <a:spcPct val="0"/>
              </a:spcBef>
              <a:spcAft>
                <a:spcPct val="0"/>
              </a:spcAft>
            </a:pPr>
            <a:r>
              <a:rPr kumimoji="0" lang="en-US" sz="2400" b="0" i="0" u="none" strike="noStrike" cap="none" normalizeH="0" baseline="0" dirty="0">
                <a:ln>
                  <a:noFill/>
                </a:ln>
                <a:solidFill>
                  <a:srgbClr val="414042"/>
                </a:solidFill>
                <a:effectLst/>
                <a:latin typeface="Lato"/>
                <a:cs typeface="Arial" pitchFamily="34" charset="0"/>
              </a:rPr>
              <a:t>     </a:t>
            </a:r>
            <a:endParaRPr kumimoji="0" lang="en-US" sz="2400" b="0" i="0" u="none" strike="noStrike" cap="none" normalizeH="0" dirty="0">
              <a:ln>
                <a:noFill/>
              </a:ln>
              <a:solidFill>
                <a:srgbClr val="414143"/>
              </a:solidFill>
              <a:effectLst/>
              <a:latin typeface="Lato"/>
              <a:cs typeface="Arial" pitchFamily="34" charset="0"/>
            </a:endParaRPr>
          </a:p>
          <a:p>
            <a:pPr lvl="0" eaLnBrk="0" fontAlgn="base" hangingPunct="0">
              <a:spcBef>
                <a:spcPct val="0"/>
              </a:spcBef>
              <a:spcAft>
                <a:spcPct val="0"/>
              </a:spcAft>
            </a:pPr>
            <a:endParaRPr lang="en-US" sz="2400" baseline="0" dirty="0">
              <a:solidFill>
                <a:srgbClr val="414143"/>
              </a:solidFill>
              <a:latin typeface="Lato"/>
              <a:cs typeface="Arial" pitchFamily="34" charset="0"/>
            </a:endParaRPr>
          </a:p>
          <a:p>
            <a:pPr lvl="0" eaLnBrk="0" fontAlgn="base" hangingPunct="0">
              <a:spcBef>
                <a:spcPct val="0"/>
              </a:spcBef>
              <a:spcAft>
                <a:spcPct val="0"/>
              </a:spcAft>
            </a:pPr>
            <a:endParaRPr kumimoji="0" lang="en-US" sz="2400" b="0" i="0" u="none" strike="noStrike" cap="none" normalizeH="0" dirty="0">
              <a:ln>
                <a:noFill/>
              </a:ln>
              <a:solidFill>
                <a:srgbClr val="414143"/>
              </a:solidFill>
              <a:effectLst/>
              <a:latin typeface="Lato"/>
              <a:cs typeface="Arial" pitchFamily="34" charset="0"/>
            </a:endParaRPr>
          </a:p>
          <a:p>
            <a:pPr lvl="0" eaLnBrk="0" fontAlgn="base" hangingPunct="0">
              <a:spcBef>
                <a:spcPct val="0"/>
              </a:spcBef>
              <a:spcAft>
                <a:spcPct val="0"/>
              </a:spcAft>
            </a:pPr>
            <a:endParaRPr kumimoji="0" lang="en-US"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kumimoji="0" lang="en-US" b="0" i="0" u="none" strike="noStrike" cap="none" normalizeH="0" baseline="0" dirty="0">
                <a:ln>
                  <a:noFill/>
                </a:ln>
                <a:solidFill>
                  <a:srgbClr val="414042"/>
                </a:solidFill>
                <a:effectLst/>
                <a:latin typeface="Lato"/>
                <a:cs typeface="Arial" pitchFamily="34" charset="0"/>
              </a:rPr>
              <a:t>Where:</a:t>
            </a:r>
          </a:p>
          <a:p>
            <a:pPr lvl="0" eaLnBrk="0" fontAlgn="base" hangingPunct="0">
              <a:spcBef>
                <a:spcPct val="0"/>
              </a:spcBef>
              <a:spcAft>
                <a:spcPct val="0"/>
              </a:spcAft>
              <a:buFontTx/>
              <a:buChar char="•"/>
            </a:pPr>
            <a:r>
              <a:rPr kumimoji="0" lang="en-US" b="0" i="0" u="none" strike="noStrike" cap="none" normalizeH="0" baseline="0" dirty="0">
                <a:ln>
                  <a:noFill/>
                </a:ln>
                <a:solidFill>
                  <a:srgbClr val="414042"/>
                </a:solidFill>
                <a:effectLst/>
                <a:latin typeface="Lato"/>
                <a:cs typeface="Arial" pitchFamily="34" charset="0"/>
              </a:rPr>
              <a:t>  </a:t>
            </a:r>
            <a:r>
              <a:rPr kumimoji="0" lang="en-US" b="0" i="0" u="none" strike="noStrike" cap="none" normalizeH="0" baseline="0" dirty="0">
                <a:ln>
                  <a:noFill/>
                </a:ln>
                <a:solidFill>
                  <a:srgbClr val="414143"/>
                </a:solidFill>
                <a:effectLst/>
                <a:latin typeface="Lato"/>
                <a:cs typeface="Arial" pitchFamily="34" charset="0"/>
              </a:rPr>
              <a:t>A</a:t>
            </a:r>
            <a:r>
              <a:rPr kumimoji="0" lang="en-US" b="0" i="0" u="none" strike="noStrike" cap="none" normalizeH="0" baseline="-30000" dirty="0">
                <a:ln>
                  <a:noFill/>
                </a:ln>
                <a:solidFill>
                  <a:srgbClr val="414143"/>
                </a:solidFill>
                <a:effectLst/>
                <a:latin typeface="Lato"/>
                <a:cs typeface="Arial" pitchFamily="34" charset="0"/>
              </a:rPr>
              <a:t>F</a:t>
            </a:r>
            <a:r>
              <a:rPr kumimoji="0" lang="en-US" b="0" i="0" u="none" strike="noStrike" cap="none" normalizeH="0" baseline="0" dirty="0">
                <a:ln>
                  <a:noFill/>
                </a:ln>
                <a:solidFill>
                  <a:srgbClr val="414042"/>
                </a:solidFill>
                <a:effectLst/>
                <a:latin typeface="Lato"/>
                <a:cs typeface="Arial" pitchFamily="34" charset="0"/>
              </a:rPr>
              <a:t> = the pass band gain of the filter, (</a:t>
            </a:r>
            <a:r>
              <a:rPr kumimoji="0" lang="en-US" b="0" i="0" u="none" strike="noStrike" cap="none" normalizeH="0" baseline="0" dirty="0">
                <a:ln>
                  <a:noFill/>
                </a:ln>
                <a:solidFill>
                  <a:srgbClr val="414143"/>
                </a:solidFill>
                <a:effectLst/>
                <a:latin typeface="Lato"/>
                <a:cs typeface="Arial" pitchFamily="34" charset="0"/>
              </a:rPr>
              <a:t>1 + R2/R1</a:t>
            </a:r>
            <a:r>
              <a:rPr kumimoji="0" lang="en-US" b="0" i="0" u="none" strike="noStrike" cap="none" normalizeH="0" baseline="0" dirty="0">
                <a:ln>
                  <a:noFill/>
                </a:ln>
                <a:solidFill>
                  <a:srgbClr val="414042"/>
                </a:solidFill>
                <a:effectLst/>
                <a:latin typeface="Lato"/>
                <a:cs typeface="Arial" pitchFamily="34" charset="0"/>
              </a:rPr>
              <a:t>)</a:t>
            </a:r>
          </a:p>
          <a:p>
            <a:pPr lvl="0" eaLnBrk="0" fontAlgn="base" hangingPunct="0">
              <a:spcBef>
                <a:spcPct val="0"/>
              </a:spcBef>
              <a:spcAft>
                <a:spcPct val="0"/>
              </a:spcAft>
              <a:buFontTx/>
              <a:buChar char="•"/>
            </a:pPr>
            <a:r>
              <a:rPr kumimoji="0" lang="en-US" b="0" i="0" u="none" strike="noStrike" cap="none" normalizeH="0" baseline="0" dirty="0">
                <a:ln>
                  <a:noFill/>
                </a:ln>
                <a:solidFill>
                  <a:srgbClr val="414042"/>
                </a:solidFill>
                <a:effectLst/>
                <a:latin typeface="Lato"/>
                <a:cs typeface="Arial" pitchFamily="34" charset="0"/>
              </a:rPr>
              <a:t>  </a:t>
            </a:r>
            <a:r>
              <a:rPr kumimoji="0" lang="en-US" b="0" i="0" u="none" strike="noStrike" cap="none" normalizeH="0" baseline="0" dirty="0">
                <a:ln>
                  <a:noFill/>
                </a:ln>
                <a:solidFill>
                  <a:srgbClr val="414143"/>
                </a:solidFill>
                <a:effectLst/>
                <a:latin typeface="Lato"/>
                <a:cs typeface="Arial" pitchFamily="34" charset="0"/>
              </a:rPr>
              <a:t>ƒ</a:t>
            </a:r>
            <a:r>
              <a:rPr kumimoji="0" lang="en-US" b="0" i="0" u="none" strike="noStrike" cap="none" normalizeH="0" baseline="0" dirty="0">
                <a:ln>
                  <a:noFill/>
                </a:ln>
                <a:solidFill>
                  <a:srgbClr val="414042"/>
                </a:solidFill>
                <a:effectLst/>
                <a:latin typeface="Lato"/>
                <a:cs typeface="Arial" pitchFamily="34" charset="0"/>
              </a:rPr>
              <a:t> = the frequency of the input signal in Hertz, (Hz)</a:t>
            </a:r>
          </a:p>
          <a:p>
            <a:pPr lvl="0" eaLnBrk="0" fontAlgn="base" hangingPunct="0">
              <a:spcBef>
                <a:spcPct val="0"/>
              </a:spcBef>
              <a:spcAft>
                <a:spcPct val="0"/>
              </a:spcAft>
              <a:buFontTx/>
              <a:buChar char="•"/>
            </a:pPr>
            <a:r>
              <a:rPr kumimoji="0" lang="en-US" b="0" i="0" u="none" strike="noStrike" cap="none" normalizeH="0" baseline="0" dirty="0">
                <a:ln>
                  <a:noFill/>
                </a:ln>
                <a:solidFill>
                  <a:srgbClr val="414042"/>
                </a:solidFill>
                <a:effectLst/>
                <a:latin typeface="Lato"/>
                <a:cs typeface="Arial" pitchFamily="34" charset="0"/>
              </a:rPr>
              <a:t>  </a:t>
            </a:r>
            <a:r>
              <a:rPr kumimoji="0" lang="en-US" b="0" i="0" u="none" strike="noStrike" cap="none" normalizeH="0" baseline="0" dirty="0" err="1">
                <a:ln>
                  <a:noFill/>
                </a:ln>
                <a:solidFill>
                  <a:srgbClr val="414143"/>
                </a:solidFill>
                <a:effectLst/>
                <a:latin typeface="Lato"/>
                <a:cs typeface="Arial" pitchFamily="34" charset="0"/>
              </a:rPr>
              <a:t>ƒc</a:t>
            </a:r>
            <a:r>
              <a:rPr kumimoji="0" lang="en-US" b="0" i="0" u="none" strike="noStrike" cap="none" normalizeH="0" baseline="0" dirty="0">
                <a:ln>
                  <a:noFill/>
                </a:ln>
                <a:solidFill>
                  <a:srgbClr val="414042"/>
                </a:solidFill>
                <a:effectLst/>
                <a:latin typeface="Lato"/>
                <a:cs typeface="Arial" pitchFamily="34" charset="0"/>
              </a:rPr>
              <a:t> = the cut-off frequency in Hertz, (Hz)</a:t>
            </a:r>
          </a:p>
          <a:p>
            <a:pPr lvl="0" eaLnBrk="0" fontAlgn="base" hangingPunct="0">
              <a:spcBef>
                <a:spcPct val="0"/>
              </a:spcBef>
              <a:spcAft>
                <a:spcPct val="0"/>
              </a:spcAft>
            </a:pPr>
            <a:endParaRPr kumimoji="0" lang="en-US" sz="2400" b="0" i="0" u="none" strike="noStrike" cap="none" normalizeH="0" baseline="0" dirty="0">
              <a:ln>
                <a:noFill/>
              </a:ln>
              <a:solidFill>
                <a:srgbClr val="414042"/>
              </a:solidFill>
              <a:effectLst/>
              <a:latin typeface="Lato"/>
              <a:cs typeface="Arial" pitchFamily="34" charset="0"/>
            </a:endParaRPr>
          </a:p>
          <a:p>
            <a:pPr lvl="0" eaLnBrk="0" fontAlgn="base" hangingPunct="0">
              <a:spcBef>
                <a:spcPct val="0"/>
              </a:spcBef>
              <a:spcAft>
                <a:spcPct val="0"/>
              </a:spcAft>
            </a:pPr>
            <a:r>
              <a:rPr kumimoji="0" lang="en-US" sz="2400" b="0" i="0" u="none" strike="noStrike" cap="none" normalizeH="0" baseline="0" dirty="0">
                <a:ln>
                  <a:noFill/>
                </a:ln>
                <a:solidFill>
                  <a:srgbClr val="414042"/>
                </a:solidFill>
                <a:effectLst/>
                <a:latin typeface="Lato"/>
                <a:cs typeface="Arial" pitchFamily="34" charset="0"/>
              </a:rPr>
              <a:t>Thus, the operation of a low pass active filter can be verified from the frequency gain equation above as:</a:t>
            </a:r>
          </a:p>
          <a:p>
            <a:pPr lvl="0" eaLnBrk="0" fontAlgn="base" hangingPunct="0">
              <a:spcBef>
                <a:spcPct val="0"/>
              </a:spcBef>
              <a:spcAft>
                <a:spcPct val="0"/>
              </a:spcAft>
            </a:pPr>
            <a:endParaRPr lang="en-US" sz="2400" dirty="0">
              <a:solidFill>
                <a:srgbClr val="414042"/>
              </a:solidFill>
              <a:latin typeface="Lato"/>
              <a:cs typeface="Arial" pitchFamily="34" charset="0"/>
            </a:endParaRPr>
          </a:p>
          <a:p>
            <a:pPr lvl="0" eaLnBrk="0" fontAlgn="base" hangingPunct="0">
              <a:spcBef>
                <a:spcPct val="0"/>
              </a:spcBef>
              <a:spcAft>
                <a:spcPct val="0"/>
              </a:spcAft>
            </a:pPr>
            <a:endParaRPr kumimoji="0" lang="en-US" sz="11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kumimoji="0" lang="en-US" b="0" i="0" u="none" strike="noStrike" cap="none" normalizeH="0" baseline="0" dirty="0">
                <a:ln>
                  <a:noFill/>
                </a:ln>
                <a:solidFill>
                  <a:srgbClr val="414042"/>
                </a:solidFill>
                <a:effectLst/>
                <a:latin typeface="Lato"/>
                <a:cs typeface="Arial" pitchFamily="34" charset="0"/>
              </a:rPr>
              <a:t>1. At very low frequencies, </a:t>
            </a:r>
            <a:r>
              <a:rPr kumimoji="0" lang="en-US" sz="2800" b="0" i="0" u="none" strike="noStrike" cap="none" normalizeH="0" baseline="0" dirty="0">
                <a:ln>
                  <a:noFill/>
                </a:ln>
                <a:solidFill>
                  <a:srgbClr val="414143"/>
                </a:solidFill>
                <a:effectLst/>
                <a:latin typeface="Lato"/>
                <a:cs typeface="Arial" pitchFamily="34" charset="0"/>
              </a:rPr>
              <a:t>ƒ &lt; </a:t>
            </a:r>
            <a:r>
              <a:rPr kumimoji="0" lang="en-US" sz="2800" b="0" i="0" u="none" strike="noStrike" cap="none" normalizeH="0" baseline="0" dirty="0" err="1">
                <a:ln>
                  <a:noFill/>
                </a:ln>
                <a:solidFill>
                  <a:srgbClr val="414143"/>
                </a:solidFill>
                <a:effectLst/>
                <a:latin typeface="Lato"/>
                <a:cs typeface="Arial" pitchFamily="34" charset="0"/>
              </a:rPr>
              <a:t>ƒc</a:t>
            </a:r>
            <a:r>
              <a:rPr kumimoji="0" lang="en-US" b="0" i="0" u="none" strike="noStrike" cap="none" normalizeH="0" baseline="0" dirty="0">
                <a:ln>
                  <a:noFill/>
                </a:ln>
                <a:solidFill>
                  <a:srgbClr val="414042"/>
                </a:solidFill>
                <a:effectLst/>
                <a:latin typeface="Lato"/>
                <a:cs typeface="Arial" pitchFamily="34" charset="0"/>
              </a:rPr>
              <a:t>  </a:t>
            </a:r>
            <a:endParaRPr kumimoji="0" lang="en-US" sz="4800" b="0" i="0" u="none" strike="noStrike" cap="none" normalizeH="0" baseline="0" dirty="0">
              <a:ln>
                <a:noFill/>
              </a:ln>
              <a:solidFill>
                <a:srgbClr val="414042"/>
              </a:solidFill>
              <a:effectLst/>
              <a:latin typeface="Lato"/>
              <a:cs typeface="Arial" pitchFamily="34" charset="0"/>
            </a:endParaRPr>
          </a:p>
          <a:p>
            <a:pPr lvl="0" eaLnBrk="0" fontAlgn="base" hangingPunct="0">
              <a:spcBef>
                <a:spcPct val="0"/>
              </a:spcBef>
              <a:spcAft>
                <a:spcPct val="0"/>
              </a:spcAft>
              <a:buFontTx/>
              <a:buChar char="•"/>
            </a:pPr>
            <a:endParaRPr kumimoji="0" lang="en-US" b="0" i="0" u="none" strike="noStrike" cap="none" normalizeH="0" baseline="0" dirty="0">
              <a:ln>
                <a:noFill/>
              </a:ln>
              <a:solidFill>
                <a:srgbClr val="414042"/>
              </a:solidFill>
              <a:effectLst/>
              <a:latin typeface="Lato"/>
              <a:cs typeface="Arial" pitchFamily="34" charset="0"/>
            </a:endParaRPr>
          </a:p>
          <a:p>
            <a:pPr lvl="0" eaLnBrk="0" fontAlgn="base" hangingPunct="0">
              <a:spcBef>
                <a:spcPct val="0"/>
              </a:spcBef>
              <a:spcAft>
                <a:spcPct val="0"/>
              </a:spcAft>
              <a:buFontTx/>
              <a:buChar char="•"/>
            </a:pPr>
            <a:r>
              <a:rPr kumimoji="0" lang="en-US" b="0" i="0" u="none" strike="noStrike" cap="none" normalizeH="0" baseline="0" dirty="0">
                <a:ln>
                  <a:noFill/>
                </a:ln>
                <a:solidFill>
                  <a:srgbClr val="414042"/>
                </a:solidFill>
                <a:effectLst/>
                <a:latin typeface="Lato"/>
                <a:cs typeface="Arial" pitchFamily="34" charset="0"/>
              </a:rPr>
              <a:t>2. At the cut-off frequency, </a:t>
            </a:r>
            <a:r>
              <a:rPr kumimoji="0" lang="en-US" sz="2800" b="0" i="0" u="none" strike="noStrike" cap="none" normalizeH="0" baseline="0" dirty="0">
                <a:ln>
                  <a:noFill/>
                </a:ln>
                <a:solidFill>
                  <a:srgbClr val="414143"/>
                </a:solidFill>
                <a:effectLst/>
                <a:latin typeface="Lato"/>
                <a:cs typeface="Arial" pitchFamily="34" charset="0"/>
              </a:rPr>
              <a:t>ƒ = </a:t>
            </a:r>
            <a:r>
              <a:rPr kumimoji="0" lang="en-US" sz="2800" b="0" i="0" u="none" strike="noStrike" cap="none" normalizeH="0" baseline="0" dirty="0" err="1">
                <a:ln>
                  <a:noFill/>
                </a:ln>
                <a:solidFill>
                  <a:srgbClr val="414143"/>
                </a:solidFill>
                <a:effectLst/>
                <a:latin typeface="Lato"/>
                <a:cs typeface="Arial" pitchFamily="34" charset="0"/>
              </a:rPr>
              <a:t>ƒc</a:t>
            </a:r>
            <a:r>
              <a:rPr kumimoji="0" lang="en-US" b="0" i="0" u="none" strike="noStrike" cap="none" normalizeH="0" baseline="0" dirty="0">
                <a:ln>
                  <a:noFill/>
                </a:ln>
                <a:solidFill>
                  <a:srgbClr val="414042"/>
                </a:solidFill>
                <a:effectLst/>
                <a:latin typeface="Lato"/>
                <a:cs typeface="Arial" pitchFamily="34" charset="0"/>
              </a:rPr>
              <a:t>  </a:t>
            </a:r>
            <a:endParaRPr kumimoji="0" lang="en-US" sz="5400" b="0" i="0" u="none" strike="noStrike" cap="none" normalizeH="0" baseline="0" dirty="0">
              <a:ln>
                <a:noFill/>
              </a:ln>
              <a:solidFill>
                <a:srgbClr val="414042"/>
              </a:solidFill>
              <a:effectLst/>
              <a:latin typeface="Lato"/>
              <a:cs typeface="Arial" pitchFamily="34" charset="0"/>
            </a:endParaRPr>
          </a:p>
          <a:p>
            <a:pPr lvl="0" eaLnBrk="0" fontAlgn="base" hangingPunct="0">
              <a:spcBef>
                <a:spcPct val="0"/>
              </a:spcBef>
              <a:spcAft>
                <a:spcPct val="0"/>
              </a:spcAft>
              <a:buFontTx/>
              <a:buChar char="•"/>
            </a:pPr>
            <a:endParaRPr kumimoji="0" lang="en-US" b="0" i="0" u="none" strike="noStrike" cap="none" normalizeH="0" baseline="0" dirty="0">
              <a:ln>
                <a:noFill/>
              </a:ln>
              <a:solidFill>
                <a:srgbClr val="414042"/>
              </a:solidFill>
              <a:effectLst/>
              <a:latin typeface="Lato"/>
              <a:cs typeface="Arial" pitchFamily="34" charset="0"/>
            </a:endParaRPr>
          </a:p>
          <a:p>
            <a:pPr lvl="0" eaLnBrk="0" fontAlgn="base" hangingPunct="0">
              <a:spcBef>
                <a:spcPct val="0"/>
              </a:spcBef>
              <a:spcAft>
                <a:spcPct val="0"/>
              </a:spcAft>
              <a:buFontTx/>
              <a:buChar char="•"/>
            </a:pPr>
            <a:r>
              <a:rPr kumimoji="0" lang="en-US" b="0" i="0" u="none" strike="noStrike" cap="none" normalizeH="0" baseline="0" dirty="0">
                <a:ln>
                  <a:noFill/>
                </a:ln>
                <a:solidFill>
                  <a:srgbClr val="414042"/>
                </a:solidFill>
                <a:effectLst/>
                <a:latin typeface="Lato"/>
                <a:cs typeface="Arial" pitchFamily="34" charset="0"/>
              </a:rPr>
              <a:t>3. At very high frequencies, </a:t>
            </a:r>
            <a:r>
              <a:rPr kumimoji="0" lang="en-US" sz="2800" b="0" i="0" u="none" strike="noStrike" cap="none" normalizeH="0" baseline="0" dirty="0">
                <a:ln>
                  <a:noFill/>
                </a:ln>
                <a:solidFill>
                  <a:srgbClr val="414143"/>
                </a:solidFill>
                <a:effectLst/>
                <a:latin typeface="Lato"/>
                <a:cs typeface="Arial" pitchFamily="34" charset="0"/>
              </a:rPr>
              <a:t>ƒ &gt; </a:t>
            </a:r>
            <a:r>
              <a:rPr kumimoji="0" lang="en-US" sz="2800" b="0" i="0" u="none" strike="noStrike" cap="none" normalizeH="0" baseline="0" dirty="0" err="1">
                <a:ln>
                  <a:noFill/>
                </a:ln>
                <a:solidFill>
                  <a:srgbClr val="414143"/>
                </a:solidFill>
                <a:effectLst/>
                <a:latin typeface="Lato"/>
                <a:cs typeface="Arial" pitchFamily="34" charset="0"/>
              </a:rPr>
              <a:t>ƒc</a:t>
            </a:r>
            <a:r>
              <a:rPr kumimoji="0" lang="en-US" b="0" i="0" u="none" strike="noStrike" cap="none" normalizeH="0" baseline="0" dirty="0">
                <a:ln>
                  <a:noFill/>
                </a:ln>
                <a:solidFill>
                  <a:srgbClr val="414042"/>
                </a:solidFill>
                <a:effectLst/>
                <a:latin typeface="Lato"/>
                <a:cs typeface="Arial" pitchFamily="34" charset="0"/>
              </a:rPr>
              <a:t>  </a:t>
            </a:r>
            <a:endParaRPr kumimoji="0" lang="en-US" sz="4800" b="0" i="0" u="none" strike="noStrike" cap="none" normalizeH="0" baseline="0" dirty="0">
              <a:ln>
                <a:noFill/>
              </a:ln>
              <a:solidFill>
                <a:srgbClr val="414042"/>
              </a:solidFill>
              <a:effectLst/>
              <a:latin typeface="Lato"/>
              <a:cs typeface="Arial" pitchFamily="34" charset="0"/>
            </a:endParaRPr>
          </a:p>
          <a:p>
            <a:pPr lvl="0" eaLnBrk="0" fontAlgn="base" hangingPunct="0">
              <a:spcBef>
                <a:spcPct val="0"/>
              </a:spcBef>
              <a:spcAft>
                <a:spcPct val="0"/>
              </a:spcAft>
            </a:pPr>
            <a:br>
              <a:rPr kumimoji="0" lang="en-US" sz="1100" b="0" i="0" u="none" strike="noStrike" cap="none" normalizeH="0" baseline="0" dirty="0">
                <a:ln>
                  <a:noFill/>
                </a:ln>
                <a:solidFill>
                  <a:schemeClr val="tx1"/>
                </a:solidFill>
                <a:effectLst/>
                <a:latin typeface="Arial" pitchFamily="34" charset="0"/>
                <a:cs typeface="Arial" pitchFamily="34" charset="0"/>
              </a:rPr>
            </a:br>
            <a:endParaRPr kumimoji="0" lang="en-US" b="0" i="0" u="none" strike="noStrike" cap="none" normalizeH="0" baseline="0" dirty="0">
              <a:ln>
                <a:noFill/>
              </a:ln>
              <a:solidFill>
                <a:srgbClr val="414042"/>
              </a:solidFill>
              <a:effectLst/>
              <a:latin typeface="Lato"/>
              <a:cs typeface="Arial"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692696"/>
            <a:ext cx="3733800" cy="123825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41887" y="4690467"/>
            <a:ext cx="1038225" cy="46672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99992" y="5468838"/>
            <a:ext cx="2209800" cy="552450"/>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32362" y="6130627"/>
            <a:ext cx="1047750" cy="466725"/>
          </a:xfrm>
          <a:prstGeom prst="rect">
            <a:avLst/>
          </a:prstGeom>
        </p:spPr>
      </p:pic>
    </p:spTree>
    <p:extLst>
      <p:ext uri="{BB962C8B-B14F-4D97-AF65-F5344CB8AC3E}">
        <p14:creationId xmlns:p14="http://schemas.microsoft.com/office/powerpoint/2010/main" val="3282444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5760640" cy="369332"/>
          </a:xfrm>
          <a:prstGeom prst="rect">
            <a:avLst/>
          </a:prstGeom>
          <a:noFill/>
        </p:spPr>
        <p:txBody>
          <a:bodyPr wrap="square" rtlCol="0">
            <a:spAutoFit/>
          </a:bodyPr>
          <a:lstStyle/>
          <a:p>
            <a:r>
              <a:rPr lang="en-IN" dirty="0"/>
              <a:t>2</a:t>
            </a:r>
            <a:r>
              <a:rPr lang="en-IN" baseline="30000" dirty="0"/>
              <a:t>nd</a:t>
            </a:r>
            <a:r>
              <a:rPr lang="en-IN" dirty="0"/>
              <a:t> order high pass filter</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3" y="1968996"/>
            <a:ext cx="5163531" cy="2540124"/>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64671" y="2276872"/>
            <a:ext cx="3171825" cy="2057400"/>
          </a:xfrm>
          <a:prstGeom prst="rect">
            <a:avLst/>
          </a:prstGeom>
        </p:spPr>
      </p:pic>
      <p:sp>
        <p:nvSpPr>
          <p:cNvPr id="5" name="TextBox 4"/>
          <p:cNvSpPr txBox="1"/>
          <p:nvPr/>
        </p:nvSpPr>
        <p:spPr>
          <a:xfrm>
            <a:off x="251520" y="4509120"/>
            <a:ext cx="2880320" cy="369332"/>
          </a:xfrm>
          <a:prstGeom prst="rect">
            <a:avLst/>
          </a:prstGeom>
          <a:noFill/>
        </p:spPr>
        <p:txBody>
          <a:bodyPr wrap="square" rtlCol="0">
            <a:spAutoFit/>
          </a:bodyPr>
          <a:lstStyle/>
          <a:p>
            <a:r>
              <a:rPr lang="en-IN" dirty="0"/>
              <a:t>Fig. circuit diagram </a:t>
            </a:r>
          </a:p>
        </p:txBody>
      </p:sp>
      <p:sp>
        <p:nvSpPr>
          <p:cNvPr id="6" name="TextBox 5"/>
          <p:cNvSpPr txBox="1"/>
          <p:nvPr/>
        </p:nvSpPr>
        <p:spPr>
          <a:xfrm>
            <a:off x="5940152" y="4581128"/>
            <a:ext cx="3096344" cy="923330"/>
          </a:xfrm>
          <a:prstGeom prst="rect">
            <a:avLst/>
          </a:prstGeom>
          <a:noFill/>
        </p:spPr>
        <p:txBody>
          <a:bodyPr wrap="square" rtlCol="0">
            <a:spAutoFit/>
          </a:bodyPr>
          <a:lstStyle/>
          <a:p>
            <a:r>
              <a:rPr lang="en-IN" dirty="0"/>
              <a:t> fig 2. Red line show the frequency response of 2</a:t>
            </a:r>
            <a:r>
              <a:rPr lang="en-IN" baseline="30000" dirty="0"/>
              <a:t>nd</a:t>
            </a:r>
            <a:r>
              <a:rPr lang="en-IN" dirty="0"/>
              <a:t> order </a:t>
            </a:r>
          </a:p>
        </p:txBody>
      </p:sp>
    </p:spTree>
    <p:extLst>
      <p:ext uri="{BB962C8B-B14F-4D97-AF65-F5344CB8AC3E}">
        <p14:creationId xmlns:p14="http://schemas.microsoft.com/office/powerpoint/2010/main" val="3602045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C082B68-C635-41D7-B13B-190ED7742E2A}"/>
              </a:ext>
            </a:extLst>
          </p:cNvPr>
          <p:cNvSpPr txBox="1"/>
          <p:nvPr/>
        </p:nvSpPr>
        <p:spPr>
          <a:xfrm>
            <a:off x="2843808" y="2348880"/>
            <a:ext cx="3942105" cy="1938992"/>
          </a:xfrm>
          <a:prstGeom prst="rect">
            <a:avLst/>
          </a:prstGeom>
          <a:noFill/>
        </p:spPr>
        <p:txBody>
          <a:bodyPr wrap="none" rtlCol="0">
            <a:spAutoFit/>
          </a:bodyPr>
          <a:lstStyle/>
          <a:p>
            <a:r>
              <a:rPr lang="en-IN" sz="6000" dirty="0"/>
              <a:t>Keep </a:t>
            </a:r>
          </a:p>
          <a:p>
            <a:r>
              <a:rPr lang="en-IN" sz="6000" dirty="0"/>
              <a:t>Learning …</a:t>
            </a:r>
          </a:p>
        </p:txBody>
      </p:sp>
      <p:sp>
        <p:nvSpPr>
          <p:cNvPr id="3" name="TextBox 2">
            <a:extLst>
              <a:ext uri="{FF2B5EF4-FFF2-40B4-BE49-F238E27FC236}">
                <a16:creationId xmlns:a16="http://schemas.microsoft.com/office/drawing/2014/main" id="{55DBFA62-EE9D-4A06-8C17-94FC7C573A5F}"/>
              </a:ext>
            </a:extLst>
          </p:cNvPr>
          <p:cNvSpPr txBox="1"/>
          <p:nvPr/>
        </p:nvSpPr>
        <p:spPr>
          <a:xfrm>
            <a:off x="6785913" y="6309320"/>
            <a:ext cx="2188100" cy="369332"/>
          </a:xfrm>
          <a:prstGeom prst="rect">
            <a:avLst/>
          </a:prstGeom>
          <a:noFill/>
        </p:spPr>
        <p:txBody>
          <a:bodyPr wrap="none" rtlCol="0">
            <a:spAutoFit/>
          </a:bodyPr>
          <a:lstStyle/>
          <a:p>
            <a:r>
              <a:rPr lang="en-IN" dirty="0" err="1"/>
              <a:t>Dr.</a:t>
            </a:r>
            <a:r>
              <a:rPr lang="en-IN" dirty="0"/>
              <a:t> Mona Bhatnagar</a:t>
            </a:r>
          </a:p>
        </p:txBody>
      </p:sp>
    </p:spTree>
    <p:extLst>
      <p:ext uri="{BB962C8B-B14F-4D97-AF65-F5344CB8AC3E}">
        <p14:creationId xmlns:p14="http://schemas.microsoft.com/office/powerpoint/2010/main" val="51371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260648"/>
            <a:ext cx="9036496" cy="1512168"/>
          </a:xfrm>
        </p:spPr>
        <p:txBody>
          <a:bodyPr/>
          <a:lstStyle/>
          <a:p>
            <a:r>
              <a:rPr lang="en-IN" sz="4800" b="1" dirty="0"/>
              <a:t>Active filters and oscillators </a:t>
            </a:r>
          </a:p>
        </p:txBody>
      </p:sp>
      <p:sp>
        <p:nvSpPr>
          <p:cNvPr id="4" name="TextBox 3"/>
          <p:cNvSpPr txBox="1"/>
          <p:nvPr/>
        </p:nvSpPr>
        <p:spPr>
          <a:xfrm>
            <a:off x="323528" y="1628800"/>
            <a:ext cx="8712968" cy="1200329"/>
          </a:xfrm>
          <a:prstGeom prst="rect">
            <a:avLst/>
          </a:prstGeom>
          <a:noFill/>
        </p:spPr>
        <p:txBody>
          <a:bodyPr wrap="square" rtlCol="0">
            <a:spAutoFit/>
          </a:bodyPr>
          <a:lstStyle/>
          <a:p>
            <a:r>
              <a:rPr lang="en-IN" sz="2400" dirty="0"/>
              <a:t>An electric filter is often a frequency selective circuit that passes a specified band of frequencies and block or attenuates signals  of frequencies outside this band.</a:t>
            </a:r>
          </a:p>
        </p:txBody>
      </p:sp>
      <p:sp>
        <p:nvSpPr>
          <p:cNvPr id="5" name="TextBox 4"/>
          <p:cNvSpPr txBox="1"/>
          <p:nvPr/>
        </p:nvSpPr>
        <p:spPr>
          <a:xfrm>
            <a:off x="323528" y="3356992"/>
            <a:ext cx="5904656" cy="646331"/>
          </a:xfrm>
          <a:prstGeom prst="rect">
            <a:avLst/>
          </a:prstGeom>
          <a:noFill/>
        </p:spPr>
        <p:txBody>
          <a:bodyPr wrap="square" rtlCol="0">
            <a:spAutoFit/>
          </a:bodyPr>
          <a:lstStyle/>
          <a:p>
            <a:r>
              <a:rPr lang="en-IN" sz="3600" dirty="0"/>
              <a:t>Classified of filters </a:t>
            </a:r>
          </a:p>
        </p:txBody>
      </p:sp>
      <p:sp>
        <p:nvSpPr>
          <p:cNvPr id="6" name="TextBox 5"/>
          <p:cNvSpPr txBox="1"/>
          <p:nvPr/>
        </p:nvSpPr>
        <p:spPr>
          <a:xfrm>
            <a:off x="323528" y="4365104"/>
            <a:ext cx="8712968" cy="923330"/>
          </a:xfrm>
          <a:prstGeom prst="rect">
            <a:avLst/>
          </a:prstGeom>
          <a:noFill/>
        </p:spPr>
        <p:txBody>
          <a:bodyPr wrap="square" rtlCol="0">
            <a:spAutoFit/>
          </a:bodyPr>
          <a:lstStyle/>
          <a:p>
            <a:pPr marL="342900" indent="-342900">
              <a:buFont typeface="+mj-lt"/>
              <a:buAutoNum type="arabicPeriod"/>
            </a:pPr>
            <a:r>
              <a:rPr lang="en-IN" dirty="0" err="1"/>
              <a:t>Analog</a:t>
            </a:r>
            <a:r>
              <a:rPr lang="en-IN" dirty="0"/>
              <a:t> or digital </a:t>
            </a:r>
          </a:p>
          <a:p>
            <a:pPr marL="342900" indent="-342900">
              <a:buFont typeface="+mj-lt"/>
              <a:buAutoNum type="arabicPeriod"/>
            </a:pPr>
            <a:r>
              <a:rPr lang="en-IN" dirty="0"/>
              <a:t>Passive or active </a:t>
            </a:r>
          </a:p>
          <a:p>
            <a:pPr marL="342900" indent="-342900">
              <a:buFont typeface="+mj-lt"/>
              <a:buAutoNum type="arabicPeriod"/>
            </a:pPr>
            <a:r>
              <a:rPr lang="en-IN" dirty="0"/>
              <a:t>Audio and radio frequency</a:t>
            </a:r>
          </a:p>
        </p:txBody>
      </p:sp>
    </p:spTree>
    <p:extLst>
      <p:ext uri="{BB962C8B-B14F-4D97-AF65-F5344CB8AC3E}">
        <p14:creationId xmlns:p14="http://schemas.microsoft.com/office/powerpoint/2010/main" val="4212969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shadeToTitle="1">
        <a:pattFill prst="pct20">
          <a:fgClr>
            <a:schemeClr val="accent3">
              <a:lumMod val="50000"/>
            </a:schemeClr>
          </a:fgClr>
          <a:bgClr>
            <a:schemeClr val="bg1"/>
          </a:bgClr>
        </a:pattFill>
        <a:effectLst/>
      </p:bgPr>
    </p:bg>
    <p:spTree>
      <p:nvGrpSpPr>
        <p:cNvPr id="1" name=""/>
        <p:cNvGrpSpPr/>
        <p:nvPr/>
      </p:nvGrpSpPr>
      <p:grpSpPr>
        <a:xfrm>
          <a:off x="0" y="0"/>
          <a:ext cx="0" cy="0"/>
          <a:chOff x="0" y="0"/>
          <a:chExt cx="0" cy="0"/>
        </a:xfrm>
      </p:grpSpPr>
      <p:sp>
        <p:nvSpPr>
          <p:cNvPr id="5" name="TextBox 4"/>
          <p:cNvSpPr txBox="1"/>
          <p:nvPr/>
        </p:nvSpPr>
        <p:spPr>
          <a:xfrm>
            <a:off x="179512" y="531404"/>
            <a:ext cx="3600400" cy="461665"/>
          </a:xfrm>
          <a:prstGeom prst="rect">
            <a:avLst/>
          </a:prstGeom>
          <a:noFill/>
        </p:spPr>
        <p:txBody>
          <a:bodyPr wrap="square" rtlCol="0">
            <a:spAutoFit/>
          </a:bodyPr>
          <a:lstStyle/>
          <a:p>
            <a:r>
              <a:rPr lang="en-IN" sz="2400" b="1" dirty="0"/>
              <a:t>Active filters </a:t>
            </a:r>
          </a:p>
        </p:txBody>
      </p:sp>
      <p:sp>
        <p:nvSpPr>
          <p:cNvPr id="6" name="TextBox 5"/>
          <p:cNvSpPr txBox="1"/>
          <p:nvPr/>
        </p:nvSpPr>
        <p:spPr>
          <a:xfrm>
            <a:off x="2195736" y="555645"/>
            <a:ext cx="6912768" cy="2585323"/>
          </a:xfrm>
          <a:prstGeom prst="rect">
            <a:avLst/>
          </a:prstGeom>
          <a:noFill/>
        </p:spPr>
        <p:txBody>
          <a:bodyPr wrap="square" rtlCol="0">
            <a:spAutoFit/>
          </a:bodyPr>
          <a:lstStyle/>
          <a:p>
            <a:r>
              <a:rPr lang="en-IN" dirty="0"/>
              <a:t>As their name implies, </a:t>
            </a:r>
            <a:r>
              <a:rPr lang="en-IN" b="1" dirty="0"/>
              <a:t>Active Filters</a:t>
            </a:r>
            <a:r>
              <a:rPr lang="en-IN" dirty="0"/>
              <a:t> contain active components such as operational amplifiers, transistors or FET’s within their circuit design. They draw their power from an external power source and use it to boost or amplify the output signal. </a:t>
            </a:r>
          </a:p>
          <a:p>
            <a:endParaRPr lang="en-IN" dirty="0"/>
          </a:p>
          <a:p>
            <a:r>
              <a:rPr lang="en-IN" dirty="0"/>
              <a:t>These are generally  used in communication and signal processing i.e. radio, television etc.</a:t>
            </a:r>
          </a:p>
          <a:p>
            <a:br>
              <a:rPr lang="en-IN" dirty="0"/>
            </a:br>
            <a:endParaRPr lang="en-IN" dirty="0"/>
          </a:p>
        </p:txBody>
      </p:sp>
      <p:sp>
        <p:nvSpPr>
          <p:cNvPr id="7" name="TextBox 6"/>
          <p:cNvSpPr txBox="1"/>
          <p:nvPr/>
        </p:nvSpPr>
        <p:spPr>
          <a:xfrm>
            <a:off x="251520" y="3574757"/>
            <a:ext cx="8784976" cy="954107"/>
          </a:xfrm>
          <a:prstGeom prst="rect">
            <a:avLst/>
          </a:prstGeom>
          <a:noFill/>
        </p:spPr>
        <p:txBody>
          <a:bodyPr wrap="square" rtlCol="0">
            <a:spAutoFit/>
          </a:bodyPr>
          <a:lstStyle/>
          <a:p>
            <a:r>
              <a:rPr lang="en-IN" sz="2800" b="1" dirty="0"/>
              <a:t>Advantage of Active filters over Passive filters</a:t>
            </a:r>
          </a:p>
          <a:p>
            <a:endParaRPr lang="en-IN" sz="2800" b="1" dirty="0"/>
          </a:p>
        </p:txBody>
      </p:sp>
      <p:sp>
        <p:nvSpPr>
          <p:cNvPr id="8" name="TextBox 7"/>
          <p:cNvSpPr txBox="1"/>
          <p:nvPr/>
        </p:nvSpPr>
        <p:spPr>
          <a:xfrm>
            <a:off x="179512" y="4172887"/>
            <a:ext cx="8208912" cy="1200329"/>
          </a:xfrm>
          <a:prstGeom prst="rect">
            <a:avLst/>
          </a:prstGeom>
          <a:noFill/>
        </p:spPr>
        <p:txBody>
          <a:bodyPr wrap="square" rtlCol="0">
            <a:spAutoFit/>
          </a:bodyPr>
          <a:lstStyle/>
          <a:p>
            <a:pPr marL="342900" indent="-342900">
              <a:buFont typeface="+mj-lt"/>
              <a:buAutoNum type="arabicPeriod"/>
            </a:pPr>
            <a:r>
              <a:rPr lang="en-IN" dirty="0">
                <a:latin typeface="Bahnschrift" pitchFamily="34" charset="0"/>
              </a:rPr>
              <a:t>Gain and frequency adjustment  flexibility</a:t>
            </a:r>
          </a:p>
          <a:p>
            <a:pPr marL="342900" indent="-342900">
              <a:buFont typeface="+mj-lt"/>
              <a:buAutoNum type="arabicPeriod"/>
            </a:pPr>
            <a:r>
              <a:rPr lang="en-IN" dirty="0">
                <a:latin typeface="Bahnschrift" pitchFamily="34" charset="0"/>
              </a:rPr>
              <a:t>No loading problem  (because of high i/p and low o/p resistance of op-amp)</a:t>
            </a:r>
          </a:p>
          <a:p>
            <a:pPr marL="342900" indent="-342900">
              <a:buFont typeface="+mj-lt"/>
              <a:buAutoNum type="arabicPeriod"/>
            </a:pPr>
            <a:r>
              <a:rPr lang="en-IN" dirty="0">
                <a:latin typeface="Bahnschrift" pitchFamily="34" charset="0"/>
              </a:rPr>
              <a:t>Active filters are cheaper than passive filters</a:t>
            </a:r>
          </a:p>
          <a:p>
            <a:endParaRPr lang="en-IN" dirty="0">
              <a:latin typeface="Bahnschrift" pitchFamily="34" charset="0"/>
            </a:endParaRPr>
          </a:p>
        </p:txBody>
      </p:sp>
    </p:spTree>
    <p:extLst>
      <p:ext uri="{BB962C8B-B14F-4D97-AF65-F5344CB8AC3E}">
        <p14:creationId xmlns:p14="http://schemas.microsoft.com/office/powerpoint/2010/main" val="725851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67544" y="620688"/>
            <a:ext cx="8424936" cy="646331"/>
          </a:xfrm>
          <a:prstGeom prst="rect">
            <a:avLst/>
          </a:prstGeom>
          <a:noFill/>
        </p:spPr>
        <p:txBody>
          <a:bodyPr wrap="square" rtlCol="0">
            <a:spAutoFit/>
          </a:bodyPr>
          <a:lstStyle/>
          <a:p>
            <a:r>
              <a:rPr lang="en-IN" sz="3600" b="1" dirty="0"/>
              <a:t>First order low pass filter</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1484785"/>
            <a:ext cx="3526446" cy="2016224"/>
          </a:xfrm>
          <a:prstGeom prst="rect">
            <a:avLst/>
          </a:prstGeom>
        </p:spPr>
      </p:pic>
      <p:sp>
        <p:nvSpPr>
          <p:cNvPr id="7" name="AutoShape 2" descr="low pass filter frequency response curv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AutoShape 4" descr="low pass filter frequency response curv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9" name="AutoShape 6" descr="low pass filter frequency response curve"/>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AutoShape 8" descr="low pass filter frequency response curve"/>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68147" y="1412776"/>
            <a:ext cx="3508309" cy="2113144"/>
          </a:xfrm>
          <a:prstGeom prst="rect">
            <a:avLst/>
          </a:prstGeom>
        </p:spPr>
      </p:pic>
      <p:sp>
        <p:nvSpPr>
          <p:cNvPr id="12" name="TextBox 11"/>
          <p:cNvSpPr txBox="1"/>
          <p:nvPr/>
        </p:nvSpPr>
        <p:spPr>
          <a:xfrm>
            <a:off x="539552" y="3501008"/>
            <a:ext cx="2488987" cy="369332"/>
          </a:xfrm>
          <a:prstGeom prst="rect">
            <a:avLst/>
          </a:prstGeom>
          <a:noFill/>
        </p:spPr>
        <p:txBody>
          <a:bodyPr wrap="square" rtlCol="0">
            <a:spAutoFit/>
          </a:bodyPr>
          <a:lstStyle/>
          <a:p>
            <a:r>
              <a:rPr lang="en-IN" dirty="0"/>
              <a:t>Fig.1 circuit diagram  </a:t>
            </a:r>
          </a:p>
        </p:txBody>
      </p:sp>
      <p:sp>
        <p:nvSpPr>
          <p:cNvPr id="13" name="Rectangle 12"/>
          <p:cNvSpPr/>
          <p:nvPr/>
        </p:nvSpPr>
        <p:spPr>
          <a:xfrm>
            <a:off x="5704091" y="3563724"/>
            <a:ext cx="2672911" cy="369332"/>
          </a:xfrm>
          <a:prstGeom prst="rect">
            <a:avLst/>
          </a:prstGeom>
        </p:spPr>
        <p:txBody>
          <a:bodyPr wrap="none">
            <a:spAutoFit/>
          </a:bodyPr>
          <a:lstStyle/>
          <a:p>
            <a:r>
              <a:rPr lang="en-IN" dirty="0"/>
              <a:t>Fig.2 Frequency response  </a:t>
            </a:r>
          </a:p>
        </p:txBody>
      </p:sp>
      <p:sp>
        <p:nvSpPr>
          <p:cNvPr id="15" name="AutoShape 10" descr="frequency gain in decibels"/>
          <p:cNvSpPr>
            <a:spLocks noChangeAspect="1" noChangeArrowheads="1"/>
          </p:cNvSpPr>
          <p:nvPr/>
        </p:nvSpPr>
        <p:spPr bwMode="auto">
          <a:xfrm>
            <a:off x="146050" y="-968375"/>
            <a:ext cx="3676650" cy="971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6" name="AutoShape 11" descr="gain at low frequencies"/>
          <p:cNvSpPr>
            <a:spLocks noChangeAspect="1" noChangeArrowheads="1"/>
          </p:cNvSpPr>
          <p:nvPr/>
        </p:nvSpPr>
        <p:spPr bwMode="auto">
          <a:xfrm>
            <a:off x="2447925" y="206375"/>
            <a:ext cx="1047750" cy="4667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7" name="AutoShape 12" descr="gain at the cut-off low frequency"/>
          <p:cNvSpPr>
            <a:spLocks noChangeAspect="1" noChangeArrowheads="1"/>
          </p:cNvSpPr>
          <p:nvPr/>
        </p:nvSpPr>
        <p:spPr bwMode="auto">
          <a:xfrm>
            <a:off x="2451100" y="434975"/>
            <a:ext cx="2209800" cy="5524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8" name="AutoShape 13" descr="gain at high frequencies"/>
          <p:cNvSpPr>
            <a:spLocks noChangeAspect="1" noChangeArrowheads="1"/>
          </p:cNvSpPr>
          <p:nvPr/>
        </p:nvSpPr>
        <p:spPr bwMode="auto">
          <a:xfrm>
            <a:off x="2506663" y="663575"/>
            <a:ext cx="1038225" cy="4667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0" name="TextBox 19"/>
          <p:cNvSpPr txBox="1"/>
          <p:nvPr/>
        </p:nvSpPr>
        <p:spPr>
          <a:xfrm>
            <a:off x="107504" y="4437112"/>
            <a:ext cx="7909458" cy="646331"/>
          </a:xfrm>
          <a:prstGeom prst="rect">
            <a:avLst/>
          </a:prstGeom>
          <a:noFill/>
        </p:spPr>
        <p:txBody>
          <a:bodyPr wrap="square" rtlCol="0">
            <a:spAutoFit/>
          </a:bodyPr>
          <a:lstStyle/>
          <a:p>
            <a:r>
              <a:rPr lang="en-IN" dirty="0"/>
              <a:t>Note :  The op-Amp is used in the non- inverting configuration ; hence it does not load down the RC Network.</a:t>
            </a:r>
          </a:p>
        </p:txBody>
      </p:sp>
    </p:spTree>
    <p:extLst>
      <p:ext uri="{BB962C8B-B14F-4D97-AF65-F5344CB8AC3E}">
        <p14:creationId xmlns:p14="http://schemas.microsoft.com/office/powerpoint/2010/main" val="2873431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7768" y="442257"/>
            <a:ext cx="8946232" cy="6109365"/>
          </a:xfrm>
          <a:prstGeom prst="rect">
            <a:avLst/>
          </a:prstGeom>
        </p:spPr>
        <p:txBody>
          <a:bodyPr wrap="square">
            <a:spAutoFit/>
          </a:bodyPr>
          <a:lstStyle/>
          <a:p>
            <a:pPr lvl="0" fontAlgn="base">
              <a:spcBef>
                <a:spcPct val="0"/>
              </a:spcBef>
              <a:spcAft>
                <a:spcPct val="0"/>
              </a:spcAft>
            </a:pPr>
            <a:r>
              <a:rPr kumimoji="0" lang="en-US" sz="2400" b="1" i="0" u="none" strike="noStrike" cap="none" normalizeH="0" baseline="0" dirty="0">
                <a:ln>
                  <a:noFill/>
                </a:ln>
                <a:solidFill>
                  <a:srgbClr val="404041"/>
                </a:solidFill>
                <a:effectLst/>
                <a:latin typeface="Gill Sans MT" pitchFamily="34" charset="0"/>
                <a:cs typeface="Arial" pitchFamily="34" charset="0"/>
              </a:rPr>
              <a:t>Gain of a first-order low pass filter</a:t>
            </a:r>
          </a:p>
          <a:p>
            <a:pPr lvl="0" eaLnBrk="0" fontAlgn="base" hangingPunct="0">
              <a:spcBef>
                <a:spcPct val="0"/>
              </a:spcBef>
              <a:spcAft>
                <a:spcPct val="0"/>
              </a:spcAft>
            </a:pPr>
            <a:r>
              <a:rPr kumimoji="0" lang="en-US" sz="2000" b="0" i="0" u="none" strike="noStrike" cap="none" normalizeH="0" baseline="0" dirty="0">
                <a:ln>
                  <a:noFill/>
                </a:ln>
                <a:solidFill>
                  <a:srgbClr val="414042"/>
                </a:solidFill>
                <a:effectLst/>
                <a:latin typeface="Lato"/>
                <a:cs typeface="Arial" pitchFamily="34" charset="0"/>
              </a:rPr>
              <a:t>     </a:t>
            </a:r>
            <a:endParaRPr kumimoji="0" lang="en-US" sz="2000" b="0" i="0" u="none" strike="noStrike" cap="none" normalizeH="0" dirty="0">
              <a:ln>
                <a:noFill/>
              </a:ln>
              <a:solidFill>
                <a:srgbClr val="414143"/>
              </a:solidFill>
              <a:effectLst/>
              <a:latin typeface="Lato"/>
              <a:cs typeface="Arial" pitchFamily="34" charset="0"/>
            </a:endParaRPr>
          </a:p>
          <a:p>
            <a:pPr lvl="0" eaLnBrk="0" fontAlgn="base" hangingPunct="0">
              <a:spcBef>
                <a:spcPct val="0"/>
              </a:spcBef>
              <a:spcAft>
                <a:spcPct val="0"/>
              </a:spcAft>
            </a:pPr>
            <a:endParaRPr lang="en-US" sz="2000" baseline="0" dirty="0">
              <a:solidFill>
                <a:srgbClr val="414143"/>
              </a:solidFill>
              <a:latin typeface="Lato"/>
              <a:cs typeface="Arial" pitchFamily="34" charset="0"/>
            </a:endParaRPr>
          </a:p>
          <a:p>
            <a:pPr lvl="0" eaLnBrk="0" fontAlgn="base" hangingPunct="0">
              <a:spcBef>
                <a:spcPct val="0"/>
              </a:spcBef>
              <a:spcAft>
                <a:spcPct val="0"/>
              </a:spcAft>
            </a:pPr>
            <a:endParaRPr kumimoji="0" lang="en-US" sz="2000" b="0" i="0" u="none" strike="noStrike" cap="none" normalizeH="0" dirty="0">
              <a:ln>
                <a:noFill/>
              </a:ln>
              <a:solidFill>
                <a:srgbClr val="414143"/>
              </a:solidFill>
              <a:effectLst/>
              <a:latin typeface="Lato"/>
              <a:cs typeface="Arial" pitchFamily="34" charset="0"/>
            </a:endParaRPr>
          </a:p>
          <a:p>
            <a:pPr lvl="0" eaLnBrk="0" fontAlgn="base" hangingPunct="0">
              <a:spcBef>
                <a:spcPct val="0"/>
              </a:spcBef>
              <a:spcAft>
                <a:spcPct val="0"/>
              </a:spcAft>
            </a:pPr>
            <a:endParaRPr kumimoji="0" lang="en-US" sz="16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kumimoji="0" lang="en-US" sz="1600" b="0" i="0" u="none" strike="noStrike" cap="none" normalizeH="0" baseline="0" dirty="0">
                <a:ln>
                  <a:noFill/>
                </a:ln>
                <a:solidFill>
                  <a:srgbClr val="414042"/>
                </a:solidFill>
                <a:effectLst/>
                <a:latin typeface="Lato"/>
                <a:cs typeface="Arial" pitchFamily="34" charset="0"/>
              </a:rPr>
              <a:t>Where:</a:t>
            </a:r>
          </a:p>
          <a:p>
            <a:pPr lvl="0" eaLnBrk="0" fontAlgn="base" hangingPunct="0">
              <a:spcBef>
                <a:spcPct val="0"/>
              </a:spcBef>
              <a:spcAft>
                <a:spcPct val="0"/>
              </a:spcAft>
              <a:buFontTx/>
              <a:buChar char="•"/>
            </a:pPr>
            <a:r>
              <a:rPr kumimoji="0" lang="en-US" sz="1600" b="0" i="0" u="none" strike="noStrike" cap="none" normalizeH="0" baseline="0" dirty="0">
                <a:ln>
                  <a:noFill/>
                </a:ln>
                <a:solidFill>
                  <a:srgbClr val="414042"/>
                </a:solidFill>
                <a:effectLst/>
                <a:latin typeface="Lato"/>
                <a:cs typeface="Arial" pitchFamily="34" charset="0"/>
              </a:rPr>
              <a:t>  </a:t>
            </a:r>
            <a:r>
              <a:rPr kumimoji="0" lang="en-US" sz="1600" b="0" i="0" u="none" strike="noStrike" cap="none" normalizeH="0" baseline="0" dirty="0">
                <a:ln>
                  <a:noFill/>
                </a:ln>
                <a:solidFill>
                  <a:srgbClr val="414143"/>
                </a:solidFill>
                <a:effectLst/>
                <a:latin typeface="Lato"/>
                <a:cs typeface="Arial" pitchFamily="34" charset="0"/>
              </a:rPr>
              <a:t>A</a:t>
            </a:r>
            <a:r>
              <a:rPr kumimoji="0" lang="en-US" sz="1600" b="0" i="0" u="none" strike="noStrike" cap="none" normalizeH="0" baseline="-30000" dirty="0">
                <a:ln>
                  <a:noFill/>
                </a:ln>
                <a:solidFill>
                  <a:srgbClr val="414143"/>
                </a:solidFill>
                <a:effectLst/>
                <a:latin typeface="Lato"/>
                <a:cs typeface="Arial" pitchFamily="34" charset="0"/>
              </a:rPr>
              <a:t>F</a:t>
            </a:r>
            <a:r>
              <a:rPr kumimoji="0" lang="en-US" sz="1600" b="0" i="0" u="none" strike="noStrike" cap="none" normalizeH="0" baseline="0" dirty="0">
                <a:ln>
                  <a:noFill/>
                </a:ln>
                <a:solidFill>
                  <a:srgbClr val="414042"/>
                </a:solidFill>
                <a:effectLst/>
                <a:latin typeface="Lato"/>
                <a:cs typeface="Arial" pitchFamily="34" charset="0"/>
              </a:rPr>
              <a:t> = the pass band gain of the filter, (</a:t>
            </a:r>
            <a:r>
              <a:rPr kumimoji="0" lang="en-US" sz="1600" b="0" i="0" u="none" strike="noStrike" cap="none" normalizeH="0" baseline="0" dirty="0">
                <a:ln>
                  <a:noFill/>
                </a:ln>
                <a:solidFill>
                  <a:srgbClr val="414143"/>
                </a:solidFill>
                <a:effectLst/>
                <a:latin typeface="Lato"/>
                <a:cs typeface="Arial" pitchFamily="34" charset="0"/>
              </a:rPr>
              <a:t>1 + R2/R1</a:t>
            </a:r>
            <a:r>
              <a:rPr kumimoji="0" lang="en-US" sz="1600" b="0" i="0" u="none" strike="noStrike" cap="none" normalizeH="0" baseline="0" dirty="0">
                <a:ln>
                  <a:noFill/>
                </a:ln>
                <a:solidFill>
                  <a:srgbClr val="414042"/>
                </a:solidFill>
                <a:effectLst/>
                <a:latin typeface="Lato"/>
                <a:cs typeface="Arial" pitchFamily="34" charset="0"/>
              </a:rPr>
              <a:t>)</a:t>
            </a:r>
          </a:p>
          <a:p>
            <a:pPr lvl="0" eaLnBrk="0" fontAlgn="base" hangingPunct="0">
              <a:spcBef>
                <a:spcPct val="0"/>
              </a:spcBef>
              <a:spcAft>
                <a:spcPct val="0"/>
              </a:spcAft>
              <a:buFontTx/>
              <a:buChar char="•"/>
            </a:pPr>
            <a:r>
              <a:rPr kumimoji="0" lang="en-US" sz="1600" b="0" i="0" u="none" strike="noStrike" cap="none" normalizeH="0" baseline="0" dirty="0">
                <a:ln>
                  <a:noFill/>
                </a:ln>
                <a:solidFill>
                  <a:srgbClr val="414042"/>
                </a:solidFill>
                <a:effectLst/>
                <a:latin typeface="Lato"/>
                <a:cs typeface="Arial" pitchFamily="34" charset="0"/>
              </a:rPr>
              <a:t>  </a:t>
            </a:r>
            <a:r>
              <a:rPr kumimoji="0" lang="en-US" sz="1600" b="0" i="0" u="none" strike="noStrike" cap="none" normalizeH="0" baseline="0" dirty="0">
                <a:ln>
                  <a:noFill/>
                </a:ln>
                <a:solidFill>
                  <a:srgbClr val="414143"/>
                </a:solidFill>
                <a:effectLst/>
                <a:latin typeface="Lato"/>
                <a:cs typeface="Arial" pitchFamily="34" charset="0"/>
              </a:rPr>
              <a:t>ƒ</a:t>
            </a:r>
            <a:r>
              <a:rPr kumimoji="0" lang="en-US" sz="1600" b="0" i="0" u="none" strike="noStrike" cap="none" normalizeH="0" baseline="0" dirty="0">
                <a:ln>
                  <a:noFill/>
                </a:ln>
                <a:solidFill>
                  <a:srgbClr val="414042"/>
                </a:solidFill>
                <a:effectLst/>
                <a:latin typeface="Lato"/>
                <a:cs typeface="Arial" pitchFamily="34" charset="0"/>
              </a:rPr>
              <a:t> = the frequency of the input signal in Hertz, (Hz)</a:t>
            </a:r>
          </a:p>
          <a:p>
            <a:pPr lvl="0" eaLnBrk="0" fontAlgn="base" hangingPunct="0">
              <a:spcBef>
                <a:spcPct val="0"/>
              </a:spcBef>
              <a:spcAft>
                <a:spcPct val="0"/>
              </a:spcAft>
              <a:buFontTx/>
              <a:buChar char="•"/>
            </a:pPr>
            <a:r>
              <a:rPr kumimoji="0" lang="en-US" sz="1600" b="0" i="0" u="none" strike="noStrike" cap="none" normalizeH="0" baseline="0" dirty="0">
                <a:ln>
                  <a:noFill/>
                </a:ln>
                <a:solidFill>
                  <a:srgbClr val="414042"/>
                </a:solidFill>
                <a:effectLst/>
                <a:latin typeface="Lato"/>
                <a:cs typeface="Arial" pitchFamily="34" charset="0"/>
              </a:rPr>
              <a:t>  </a:t>
            </a:r>
            <a:r>
              <a:rPr kumimoji="0" lang="en-US" sz="1600" b="0" i="0" u="none" strike="noStrike" cap="none" normalizeH="0" baseline="0" dirty="0" err="1">
                <a:ln>
                  <a:noFill/>
                </a:ln>
                <a:solidFill>
                  <a:srgbClr val="414143"/>
                </a:solidFill>
                <a:effectLst/>
                <a:latin typeface="Lato"/>
                <a:cs typeface="Arial" pitchFamily="34" charset="0"/>
              </a:rPr>
              <a:t>ƒc</a:t>
            </a:r>
            <a:r>
              <a:rPr kumimoji="0" lang="en-US" sz="1600" b="0" i="0" u="none" strike="noStrike" cap="none" normalizeH="0" baseline="0" dirty="0">
                <a:ln>
                  <a:noFill/>
                </a:ln>
                <a:solidFill>
                  <a:srgbClr val="414042"/>
                </a:solidFill>
                <a:effectLst/>
                <a:latin typeface="Lato"/>
                <a:cs typeface="Arial" pitchFamily="34" charset="0"/>
              </a:rPr>
              <a:t> = the cut-off frequency in Hertz, (Hz)</a:t>
            </a:r>
          </a:p>
          <a:p>
            <a:pPr lvl="0" eaLnBrk="0" fontAlgn="base" hangingPunct="0">
              <a:spcBef>
                <a:spcPct val="0"/>
              </a:spcBef>
              <a:spcAft>
                <a:spcPct val="0"/>
              </a:spcAft>
            </a:pPr>
            <a:endParaRPr kumimoji="0" lang="en-US" sz="2000" b="0" i="0" u="none" strike="noStrike" cap="none" normalizeH="0" baseline="0" dirty="0">
              <a:ln>
                <a:noFill/>
              </a:ln>
              <a:solidFill>
                <a:srgbClr val="414042"/>
              </a:solidFill>
              <a:effectLst/>
              <a:latin typeface="Lato"/>
              <a:cs typeface="Arial" pitchFamily="34" charset="0"/>
            </a:endParaRPr>
          </a:p>
          <a:p>
            <a:pPr lvl="0" eaLnBrk="0" fontAlgn="base" hangingPunct="0">
              <a:spcBef>
                <a:spcPct val="0"/>
              </a:spcBef>
              <a:spcAft>
                <a:spcPct val="0"/>
              </a:spcAft>
            </a:pPr>
            <a:r>
              <a:rPr kumimoji="0" lang="en-US" sz="2000" b="0" i="0" u="none" strike="noStrike" cap="none" normalizeH="0" baseline="0" dirty="0">
                <a:ln>
                  <a:noFill/>
                </a:ln>
                <a:solidFill>
                  <a:srgbClr val="414042"/>
                </a:solidFill>
                <a:effectLst/>
                <a:latin typeface="Lato"/>
                <a:cs typeface="Arial" pitchFamily="34" charset="0"/>
              </a:rPr>
              <a:t>Thus, the operation of a low pass active filter can be verified from the frequency gain equation above as:</a:t>
            </a:r>
          </a:p>
          <a:p>
            <a:pPr lvl="0" eaLnBrk="0" fontAlgn="base" hangingPunct="0">
              <a:spcBef>
                <a:spcPct val="0"/>
              </a:spcBef>
              <a:spcAft>
                <a:spcPct val="0"/>
              </a:spcAft>
            </a:pPr>
            <a:endParaRPr lang="en-US" sz="2000" dirty="0">
              <a:solidFill>
                <a:srgbClr val="414042"/>
              </a:solidFill>
              <a:latin typeface="Lato"/>
              <a:cs typeface="Arial" pitchFamily="34" charset="0"/>
            </a:endParaRPr>
          </a:p>
          <a:p>
            <a:pPr lvl="0" eaLnBrk="0" fontAlgn="base" hangingPunct="0">
              <a:spcBef>
                <a:spcPct val="0"/>
              </a:spcBef>
              <a:spcAft>
                <a:spcPct val="0"/>
              </a:spcAft>
            </a:pPr>
            <a:endParaRPr kumimoji="0" lang="en-US" sz="105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kumimoji="0" lang="en-US" b="0" i="0" u="none" strike="noStrike" cap="none" normalizeH="0" baseline="0" dirty="0">
                <a:ln>
                  <a:noFill/>
                </a:ln>
                <a:solidFill>
                  <a:srgbClr val="414042"/>
                </a:solidFill>
                <a:effectLst/>
                <a:latin typeface="Lato"/>
                <a:cs typeface="Arial" pitchFamily="34" charset="0"/>
              </a:rPr>
              <a:t>1. At very low frequencies, </a:t>
            </a:r>
            <a:r>
              <a:rPr kumimoji="0" lang="en-US" sz="2400" b="0" i="0" u="none" strike="noStrike" cap="none" normalizeH="0" baseline="0" dirty="0">
                <a:ln>
                  <a:noFill/>
                </a:ln>
                <a:solidFill>
                  <a:srgbClr val="414143"/>
                </a:solidFill>
                <a:effectLst/>
                <a:latin typeface="Lato"/>
                <a:cs typeface="Arial" pitchFamily="34" charset="0"/>
              </a:rPr>
              <a:t>ƒ &lt; </a:t>
            </a:r>
            <a:r>
              <a:rPr kumimoji="0" lang="en-US" sz="2400" b="0" i="0" u="none" strike="noStrike" cap="none" normalizeH="0" baseline="0" dirty="0" err="1">
                <a:ln>
                  <a:noFill/>
                </a:ln>
                <a:solidFill>
                  <a:srgbClr val="414143"/>
                </a:solidFill>
                <a:effectLst/>
                <a:latin typeface="Lato"/>
                <a:cs typeface="Arial" pitchFamily="34" charset="0"/>
              </a:rPr>
              <a:t>ƒc</a:t>
            </a:r>
            <a:r>
              <a:rPr kumimoji="0" lang="en-US" b="0" i="0" u="none" strike="noStrike" cap="none" normalizeH="0" baseline="0" dirty="0">
                <a:ln>
                  <a:noFill/>
                </a:ln>
                <a:solidFill>
                  <a:srgbClr val="414042"/>
                </a:solidFill>
                <a:effectLst/>
                <a:latin typeface="Lato"/>
                <a:cs typeface="Arial" pitchFamily="34" charset="0"/>
              </a:rPr>
              <a:t>  </a:t>
            </a:r>
            <a:endParaRPr kumimoji="0" lang="en-US" sz="4400" b="0" i="0" u="none" strike="noStrike" cap="none" normalizeH="0" baseline="0" dirty="0">
              <a:ln>
                <a:noFill/>
              </a:ln>
              <a:solidFill>
                <a:srgbClr val="414042"/>
              </a:solidFill>
              <a:effectLst/>
              <a:latin typeface="Lato"/>
              <a:cs typeface="Arial" pitchFamily="34" charset="0"/>
            </a:endParaRPr>
          </a:p>
          <a:p>
            <a:pPr lvl="0" eaLnBrk="0" fontAlgn="base" hangingPunct="0">
              <a:spcBef>
                <a:spcPct val="0"/>
              </a:spcBef>
              <a:spcAft>
                <a:spcPct val="0"/>
              </a:spcAft>
              <a:buFontTx/>
              <a:buChar char="•"/>
            </a:pPr>
            <a:endParaRPr kumimoji="0" lang="en-US" b="0" i="0" u="none" strike="noStrike" cap="none" normalizeH="0" baseline="0" dirty="0">
              <a:ln>
                <a:noFill/>
              </a:ln>
              <a:solidFill>
                <a:srgbClr val="414042"/>
              </a:solidFill>
              <a:effectLst/>
              <a:latin typeface="Lato"/>
              <a:cs typeface="Arial" pitchFamily="34" charset="0"/>
            </a:endParaRPr>
          </a:p>
          <a:p>
            <a:pPr lvl="0" eaLnBrk="0" fontAlgn="base" hangingPunct="0">
              <a:spcBef>
                <a:spcPct val="0"/>
              </a:spcBef>
              <a:spcAft>
                <a:spcPct val="0"/>
              </a:spcAft>
              <a:buFontTx/>
              <a:buChar char="•"/>
            </a:pPr>
            <a:r>
              <a:rPr kumimoji="0" lang="en-US" b="0" i="0" u="none" strike="noStrike" cap="none" normalizeH="0" baseline="0" dirty="0">
                <a:ln>
                  <a:noFill/>
                </a:ln>
                <a:solidFill>
                  <a:srgbClr val="414042"/>
                </a:solidFill>
                <a:effectLst/>
                <a:latin typeface="Lato"/>
                <a:cs typeface="Arial" pitchFamily="34" charset="0"/>
              </a:rPr>
              <a:t>2. At the cut-off frequency, </a:t>
            </a:r>
            <a:r>
              <a:rPr kumimoji="0" lang="en-US" sz="2400" b="0" i="0" u="none" strike="noStrike" cap="none" normalizeH="0" baseline="0" dirty="0">
                <a:ln>
                  <a:noFill/>
                </a:ln>
                <a:solidFill>
                  <a:srgbClr val="414143"/>
                </a:solidFill>
                <a:effectLst/>
                <a:latin typeface="Lato"/>
                <a:cs typeface="Arial" pitchFamily="34" charset="0"/>
              </a:rPr>
              <a:t>ƒ = </a:t>
            </a:r>
            <a:r>
              <a:rPr kumimoji="0" lang="en-US" sz="2400" b="0" i="0" u="none" strike="noStrike" cap="none" normalizeH="0" baseline="0" dirty="0" err="1">
                <a:ln>
                  <a:noFill/>
                </a:ln>
                <a:solidFill>
                  <a:srgbClr val="414143"/>
                </a:solidFill>
                <a:effectLst/>
                <a:latin typeface="Lato"/>
                <a:cs typeface="Arial" pitchFamily="34" charset="0"/>
              </a:rPr>
              <a:t>ƒc</a:t>
            </a:r>
            <a:r>
              <a:rPr kumimoji="0" lang="en-US" b="0" i="0" u="none" strike="noStrike" cap="none" normalizeH="0" baseline="0" dirty="0">
                <a:ln>
                  <a:noFill/>
                </a:ln>
                <a:solidFill>
                  <a:srgbClr val="414042"/>
                </a:solidFill>
                <a:effectLst/>
                <a:latin typeface="Lato"/>
                <a:cs typeface="Arial" pitchFamily="34" charset="0"/>
              </a:rPr>
              <a:t>  </a:t>
            </a:r>
            <a:endParaRPr kumimoji="0" lang="en-US" sz="4800" b="0" i="0" u="none" strike="noStrike" cap="none" normalizeH="0" baseline="0" dirty="0">
              <a:ln>
                <a:noFill/>
              </a:ln>
              <a:solidFill>
                <a:srgbClr val="414042"/>
              </a:solidFill>
              <a:effectLst/>
              <a:latin typeface="Lato"/>
              <a:cs typeface="Arial" pitchFamily="34" charset="0"/>
            </a:endParaRPr>
          </a:p>
          <a:p>
            <a:pPr lvl="0" eaLnBrk="0" fontAlgn="base" hangingPunct="0">
              <a:spcBef>
                <a:spcPct val="0"/>
              </a:spcBef>
              <a:spcAft>
                <a:spcPct val="0"/>
              </a:spcAft>
              <a:buFontTx/>
              <a:buChar char="•"/>
            </a:pPr>
            <a:endParaRPr kumimoji="0" lang="en-US" b="0" i="0" u="none" strike="noStrike" cap="none" normalizeH="0" baseline="0" dirty="0">
              <a:ln>
                <a:noFill/>
              </a:ln>
              <a:solidFill>
                <a:srgbClr val="414042"/>
              </a:solidFill>
              <a:effectLst/>
              <a:latin typeface="Lato"/>
              <a:cs typeface="Arial" pitchFamily="34" charset="0"/>
            </a:endParaRPr>
          </a:p>
          <a:p>
            <a:pPr lvl="0" eaLnBrk="0" fontAlgn="base" hangingPunct="0">
              <a:spcBef>
                <a:spcPct val="0"/>
              </a:spcBef>
              <a:spcAft>
                <a:spcPct val="0"/>
              </a:spcAft>
              <a:buFontTx/>
              <a:buChar char="•"/>
            </a:pPr>
            <a:r>
              <a:rPr kumimoji="0" lang="en-US" b="0" i="0" u="none" strike="noStrike" cap="none" normalizeH="0" baseline="0" dirty="0">
                <a:ln>
                  <a:noFill/>
                </a:ln>
                <a:solidFill>
                  <a:srgbClr val="414042"/>
                </a:solidFill>
                <a:effectLst/>
                <a:latin typeface="Lato"/>
                <a:cs typeface="Arial" pitchFamily="34" charset="0"/>
              </a:rPr>
              <a:t>3. At very high frequencies, </a:t>
            </a:r>
            <a:r>
              <a:rPr kumimoji="0" lang="en-US" sz="2400" b="0" i="0" u="none" strike="noStrike" cap="none" normalizeH="0" baseline="0" dirty="0">
                <a:ln>
                  <a:noFill/>
                </a:ln>
                <a:solidFill>
                  <a:srgbClr val="414143"/>
                </a:solidFill>
                <a:effectLst/>
                <a:latin typeface="Lato"/>
                <a:cs typeface="Arial" pitchFamily="34" charset="0"/>
              </a:rPr>
              <a:t>ƒ &gt; </a:t>
            </a:r>
            <a:r>
              <a:rPr kumimoji="0" lang="en-US" sz="2400" b="0" i="0" u="none" strike="noStrike" cap="none" normalizeH="0" baseline="0" dirty="0" err="1">
                <a:ln>
                  <a:noFill/>
                </a:ln>
                <a:solidFill>
                  <a:srgbClr val="414143"/>
                </a:solidFill>
                <a:effectLst/>
                <a:latin typeface="Lato"/>
                <a:cs typeface="Arial" pitchFamily="34" charset="0"/>
              </a:rPr>
              <a:t>ƒc</a:t>
            </a:r>
            <a:r>
              <a:rPr kumimoji="0" lang="en-US" b="0" i="0" u="none" strike="noStrike" cap="none" normalizeH="0" baseline="0" dirty="0">
                <a:ln>
                  <a:noFill/>
                </a:ln>
                <a:solidFill>
                  <a:srgbClr val="414042"/>
                </a:solidFill>
                <a:effectLst/>
                <a:latin typeface="Lato"/>
                <a:cs typeface="Arial" pitchFamily="34" charset="0"/>
              </a:rPr>
              <a:t>  </a:t>
            </a:r>
            <a:endParaRPr kumimoji="0" lang="en-US" sz="4400" b="0" i="0" u="none" strike="noStrike" cap="none" normalizeH="0" baseline="0" dirty="0">
              <a:ln>
                <a:noFill/>
              </a:ln>
              <a:solidFill>
                <a:srgbClr val="414042"/>
              </a:solidFill>
              <a:effectLst/>
              <a:latin typeface="Lato"/>
              <a:cs typeface="Arial" pitchFamily="34" charset="0"/>
            </a:endParaRPr>
          </a:p>
          <a:p>
            <a:pPr lvl="0" eaLnBrk="0" fontAlgn="base" hangingPunct="0">
              <a:spcBef>
                <a:spcPct val="0"/>
              </a:spcBef>
              <a:spcAft>
                <a:spcPct val="0"/>
              </a:spcAft>
            </a:pPr>
            <a:br>
              <a:rPr kumimoji="0" lang="en-US" sz="1050" b="0" i="0" u="none" strike="noStrike" cap="none" normalizeH="0" baseline="0" dirty="0">
                <a:ln>
                  <a:noFill/>
                </a:ln>
                <a:solidFill>
                  <a:schemeClr val="tx1"/>
                </a:solidFill>
                <a:effectLst/>
                <a:latin typeface="Arial" pitchFamily="34" charset="0"/>
                <a:cs typeface="Arial" pitchFamily="34" charset="0"/>
              </a:rPr>
            </a:br>
            <a:endParaRPr kumimoji="0" lang="en-US" b="0" i="0" u="none" strike="noStrike" cap="none" normalizeH="0" baseline="0" dirty="0">
              <a:ln>
                <a:noFill/>
              </a:ln>
              <a:solidFill>
                <a:srgbClr val="414042"/>
              </a:solidFill>
              <a:effectLst/>
              <a:latin typeface="Lato"/>
              <a:cs typeface="Arial"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961326"/>
            <a:ext cx="3888432" cy="1027514"/>
          </a:xfrm>
          <a:prstGeom prst="rect">
            <a:avLst/>
          </a:prstGeom>
          <a:noFill/>
          <a:ln>
            <a:noFill/>
          </a:ln>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0" y="4474443"/>
            <a:ext cx="1047750" cy="46672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94448" y="5036790"/>
            <a:ext cx="2209800" cy="552450"/>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13895" y="5698579"/>
            <a:ext cx="1038225" cy="466725"/>
          </a:xfrm>
          <a:prstGeom prst="rect">
            <a:avLst/>
          </a:prstGeom>
        </p:spPr>
      </p:pic>
    </p:spTree>
    <p:extLst>
      <p:ext uri="{BB962C8B-B14F-4D97-AF65-F5344CB8AC3E}">
        <p14:creationId xmlns:p14="http://schemas.microsoft.com/office/powerpoint/2010/main" val="396666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323365"/>
            <a:ext cx="8640960" cy="523220"/>
          </a:xfrm>
          <a:prstGeom prst="rect">
            <a:avLst/>
          </a:prstGeom>
          <a:noFill/>
        </p:spPr>
        <p:txBody>
          <a:bodyPr wrap="square" rtlCol="0">
            <a:spAutoFit/>
          </a:bodyPr>
          <a:lstStyle/>
          <a:p>
            <a:r>
              <a:rPr lang="en-IN" sz="2800" b="1" dirty="0"/>
              <a:t>Designing  Low pass filter </a:t>
            </a:r>
          </a:p>
        </p:txBody>
      </p:sp>
      <p:sp>
        <p:nvSpPr>
          <p:cNvPr id="3" name="TextBox 2"/>
          <p:cNvSpPr txBox="1"/>
          <p:nvPr/>
        </p:nvSpPr>
        <p:spPr>
          <a:xfrm>
            <a:off x="179512" y="937751"/>
            <a:ext cx="8892480" cy="3139321"/>
          </a:xfrm>
          <a:prstGeom prst="rect">
            <a:avLst/>
          </a:prstGeom>
          <a:noFill/>
        </p:spPr>
        <p:txBody>
          <a:bodyPr wrap="square" rtlCol="0">
            <a:spAutoFit/>
          </a:bodyPr>
          <a:lstStyle/>
          <a:p>
            <a:pPr marL="342900" indent="-342900">
              <a:buFont typeface="+mj-lt"/>
              <a:buAutoNum type="arabicPeriod"/>
            </a:pPr>
            <a:r>
              <a:rPr lang="en-IN" dirty="0"/>
              <a:t>Choose a value of high cut off  Frequency  </a:t>
            </a:r>
            <a:r>
              <a:rPr kumimoji="0" lang="en-US" b="0" i="0" u="none" strike="noStrike" cap="none" normalizeH="0" baseline="0" dirty="0" err="1">
                <a:ln>
                  <a:noFill/>
                </a:ln>
                <a:solidFill>
                  <a:srgbClr val="414143"/>
                </a:solidFill>
                <a:effectLst/>
                <a:latin typeface="Lato"/>
                <a:cs typeface="Arial" pitchFamily="34" charset="0"/>
              </a:rPr>
              <a:t>ƒc</a:t>
            </a:r>
            <a:endParaRPr kumimoji="0" lang="en-US" b="0" i="0" u="none" strike="noStrike" cap="none" normalizeH="0" baseline="0" dirty="0">
              <a:ln>
                <a:noFill/>
              </a:ln>
              <a:solidFill>
                <a:srgbClr val="414143"/>
              </a:solidFill>
              <a:effectLst/>
              <a:latin typeface="Lato"/>
              <a:cs typeface="Arial" pitchFamily="34" charset="0"/>
            </a:endParaRPr>
          </a:p>
          <a:p>
            <a:endParaRPr lang="en-US" dirty="0">
              <a:solidFill>
                <a:srgbClr val="414143"/>
              </a:solidFill>
              <a:latin typeface="Lato"/>
              <a:cs typeface="Arial" pitchFamily="34" charset="0"/>
            </a:endParaRPr>
          </a:p>
          <a:p>
            <a:r>
              <a:rPr lang="en-US" dirty="0">
                <a:solidFill>
                  <a:srgbClr val="414143"/>
                </a:solidFill>
                <a:latin typeface="Lato"/>
                <a:cs typeface="Arial" pitchFamily="34" charset="0"/>
              </a:rPr>
              <a:t>2.  Select a value of  C less than or equal to 1</a:t>
            </a:r>
            <a:r>
              <a:rPr lang="en-IN" dirty="0"/>
              <a:t>µF. Mylar or tantalum capacitor are         recommended for better performance.  </a:t>
            </a:r>
          </a:p>
          <a:p>
            <a:endParaRPr lang="en-IN" dirty="0"/>
          </a:p>
          <a:p>
            <a:pPr marL="342900" indent="-342900">
              <a:buAutoNum type="arabicPeriod" startAt="3"/>
            </a:pPr>
            <a:r>
              <a:rPr lang="en-IN" dirty="0"/>
              <a:t>Calculate  R= 1/(2π</a:t>
            </a:r>
            <a:r>
              <a:rPr kumimoji="0" lang="en-US" b="0" i="0" u="none" strike="noStrike" cap="none" normalizeH="0" baseline="0" dirty="0" err="1">
                <a:ln>
                  <a:noFill/>
                </a:ln>
                <a:solidFill>
                  <a:srgbClr val="414143"/>
                </a:solidFill>
                <a:effectLst/>
                <a:latin typeface="Lato"/>
                <a:cs typeface="Arial" pitchFamily="34" charset="0"/>
              </a:rPr>
              <a:t>ƒcC</a:t>
            </a:r>
            <a:r>
              <a:rPr kumimoji="0" lang="en-US" b="0" i="0" u="none" strike="noStrike" cap="none" normalizeH="0" baseline="0" dirty="0">
                <a:ln>
                  <a:noFill/>
                </a:ln>
                <a:solidFill>
                  <a:srgbClr val="414143"/>
                </a:solidFill>
                <a:effectLst/>
                <a:latin typeface="Lato"/>
                <a:cs typeface="Arial" pitchFamily="34" charset="0"/>
              </a:rPr>
              <a:t>)</a:t>
            </a:r>
          </a:p>
          <a:p>
            <a:pPr lvl="0"/>
            <a:endParaRPr lang="en-US" dirty="0">
              <a:solidFill>
                <a:srgbClr val="414143"/>
              </a:solidFill>
              <a:latin typeface="Lato"/>
              <a:cs typeface="Arial" pitchFamily="34" charset="0"/>
            </a:endParaRPr>
          </a:p>
          <a:p>
            <a:pPr lvl="0"/>
            <a:r>
              <a:rPr lang="en-US" dirty="0">
                <a:solidFill>
                  <a:srgbClr val="414143"/>
                </a:solidFill>
                <a:latin typeface="Lato"/>
                <a:cs typeface="Arial" pitchFamily="34" charset="0"/>
              </a:rPr>
              <a:t>4.  Select R1 and R2</a:t>
            </a:r>
            <a:r>
              <a:rPr kumimoji="0" lang="en-US" b="0" i="0" u="none" strike="noStrike" cap="none" normalizeH="0" baseline="0" dirty="0">
                <a:ln>
                  <a:noFill/>
                </a:ln>
                <a:solidFill>
                  <a:srgbClr val="414042"/>
                </a:solidFill>
                <a:effectLst/>
                <a:latin typeface="Lato"/>
                <a:cs typeface="Arial" pitchFamily="34" charset="0"/>
              </a:rPr>
              <a:t>  </a:t>
            </a:r>
          </a:p>
          <a:p>
            <a:pPr lvl="0"/>
            <a:r>
              <a:rPr kumimoji="0" lang="en-US" b="0" i="0" u="none" strike="noStrike" cap="none" normalizeH="0" baseline="0" dirty="0">
                <a:ln>
                  <a:noFill/>
                </a:ln>
                <a:solidFill>
                  <a:srgbClr val="414042"/>
                </a:solidFill>
                <a:effectLst/>
                <a:latin typeface="Lato"/>
                <a:cs typeface="Arial" pitchFamily="34" charset="0"/>
              </a:rPr>
              <a:t>       </a:t>
            </a:r>
            <a:r>
              <a:rPr kumimoji="0" lang="en-US" b="0" i="0" u="none" strike="noStrike" cap="none" normalizeH="0" baseline="0" dirty="0">
                <a:ln>
                  <a:noFill/>
                </a:ln>
                <a:solidFill>
                  <a:srgbClr val="414143"/>
                </a:solidFill>
                <a:effectLst/>
                <a:latin typeface="Lato"/>
                <a:cs typeface="Arial" pitchFamily="34" charset="0"/>
              </a:rPr>
              <a:t>A</a:t>
            </a:r>
            <a:r>
              <a:rPr kumimoji="0" lang="en-US" b="0" i="0" u="none" strike="noStrike" cap="none" normalizeH="0" baseline="-30000" dirty="0">
                <a:ln>
                  <a:noFill/>
                </a:ln>
                <a:solidFill>
                  <a:srgbClr val="414143"/>
                </a:solidFill>
                <a:effectLst/>
                <a:latin typeface="Lato"/>
                <a:cs typeface="Arial" pitchFamily="34" charset="0"/>
              </a:rPr>
              <a:t>F</a:t>
            </a:r>
            <a:r>
              <a:rPr kumimoji="0" lang="en-US" b="0" i="0" u="none" strike="noStrike" cap="none" normalizeH="0" baseline="0" dirty="0">
                <a:ln>
                  <a:noFill/>
                </a:ln>
                <a:solidFill>
                  <a:srgbClr val="414042"/>
                </a:solidFill>
                <a:effectLst/>
                <a:latin typeface="Lato"/>
                <a:cs typeface="Arial" pitchFamily="34" charset="0"/>
              </a:rPr>
              <a:t> = the pass band gain of the filter, (</a:t>
            </a:r>
            <a:r>
              <a:rPr kumimoji="0" lang="en-US" b="0" i="0" u="none" strike="noStrike" cap="none" normalizeH="0" baseline="0" dirty="0">
                <a:ln>
                  <a:noFill/>
                </a:ln>
                <a:solidFill>
                  <a:srgbClr val="414143"/>
                </a:solidFill>
                <a:effectLst/>
                <a:latin typeface="Lato"/>
                <a:cs typeface="Arial" pitchFamily="34" charset="0"/>
              </a:rPr>
              <a:t>1 + R2/R1</a:t>
            </a:r>
            <a:r>
              <a:rPr kumimoji="0" lang="en-US" b="0" i="0" u="none" strike="noStrike" cap="none" normalizeH="0" baseline="0" dirty="0">
                <a:ln>
                  <a:noFill/>
                </a:ln>
                <a:solidFill>
                  <a:srgbClr val="414042"/>
                </a:solidFill>
                <a:effectLst/>
                <a:latin typeface="Lato"/>
                <a:cs typeface="Arial" pitchFamily="34" charset="0"/>
              </a:rPr>
              <a:t>)</a:t>
            </a:r>
          </a:p>
          <a:p>
            <a:pPr marL="342900" indent="-342900">
              <a:buFont typeface="+mj-lt"/>
              <a:buAutoNum type="arabicPeriod"/>
            </a:pPr>
            <a:endParaRPr lang="en-IN" dirty="0"/>
          </a:p>
          <a:p>
            <a:pPr marL="342900" indent="-342900">
              <a:buFont typeface="+mj-lt"/>
              <a:buAutoNum type="arabicPeriod"/>
            </a:pPr>
            <a:endParaRPr lang="en-IN" dirty="0"/>
          </a:p>
        </p:txBody>
      </p:sp>
    </p:spTree>
    <p:extLst>
      <p:ext uri="{BB962C8B-B14F-4D97-AF65-F5344CB8AC3E}">
        <p14:creationId xmlns:p14="http://schemas.microsoft.com/office/powerpoint/2010/main" val="4202720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116632"/>
            <a:ext cx="7632848" cy="584775"/>
          </a:xfrm>
          <a:prstGeom prst="rect">
            <a:avLst/>
          </a:prstGeom>
          <a:noFill/>
        </p:spPr>
        <p:txBody>
          <a:bodyPr wrap="square" rtlCol="0">
            <a:spAutoFit/>
          </a:bodyPr>
          <a:lstStyle/>
          <a:p>
            <a:r>
              <a:rPr lang="en-IN" sz="3200" dirty="0">
                <a:latin typeface="Arial Rounded MT Bold" pitchFamily="34" charset="0"/>
              </a:rPr>
              <a:t>Second Order Low pass Filter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4631" y="2362200"/>
            <a:ext cx="3171825" cy="2133600"/>
          </a:xfrm>
          <a:prstGeom prst="rect">
            <a:avLst/>
          </a:prstGeom>
        </p:spPr>
      </p:pic>
      <p:sp>
        <p:nvSpPr>
          <p:cNvPr id="5" name="TextBox 4"/>
          <p:cNvSpPr txBox="1"/>
          <p:nvPr/>
        </p:nvSpPr>
        <p:spPr>
          <a:xfrm>
            <a:off x="467544" y="4797152"/>
            <a:ext cx="8568952" cy="369332"/>
          </a:xfrm>
          <a:prstGeom prst="rect">
            <a:avLst/>
          </a:prstGeom>
          <a:noFill/>
        </p:spPr>
        <p:txBody>
          <a:bodyPr wrap="square" rtlCol="0">
            <a:spAutoFit/>
          </a:bodyPr>
          <a:lstStyle/>
          <a:p>
            <a:r>
              <a:rPr lang="en-IN" dirty="0"/>
              <a:t>Fig 1. circuit diagram                                </a:t>
            </a:r>
          </a:p>
        </p:txBody>
      </p:sp>
      <p:sp>
        <p:nvSpPr>
          <p:cNvPr id="6" name="TextBox 5"/>
          <p:cNvSpPr txBox="1"/>
          <p:nvPr/>
        </p:nvSpPr>
        <p:spPr>
          <a:xfrm>
            <a:off x="5796136" y="4653136"/>
            <a:ext cx="3096344" cy="923330"/>
          </a:xfrm>
          <a:prstGeom prst="rect">
            <a:avLst/>
          </a:prstGeom>
          <a:noFill/>
        </p:spPr>
        <p:txBody>
          <a:bodyPr wrap="square" rtlCol="0">
            <a:spAutoFit/>
          </a:bodyPr>
          <a:lstStyle/>
          <a:p>
            <a:r>
              <a:rPr lang="en-IN" dirty="0"/>
              <a:t>Fig 2. blue line show frequency response of 2</a:t>
            </a:r>
            <a:r>
              <a:rPr lang="en-IN" baseline="30000" dirty="0"/>
              <a:t>nd</a:t>
            </a:r>
            <a:r>
              <a:rPr lang="en-IN" dirty="0"/>
              <a:t> order low pass filter</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2247900"/>
            <a:ext cx="4724400" cy="2362200"/>
          </a:xfrm>
          <a:prstGeom prst="rect">
            <a:avLst/>
          </a:prstGeom>
        </p:spPr>
      </p:pic>
    </p:spTree>
    <p:extLst>
      <p:ext uri="{BB962C8B-B14F-4D97-AF65-F5344CB8AC3E}">
        <p14:creationId xmlns:p14="http://schemas.microsoft.com/office/powerpoint/2010/main" val="907014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412776"/>
            <a:ext cx="8832346" cy="2862322"/>
          </a:xfrm>
          <a:prstGeom prst="rect">
            <a:avLst/>
          </a:prstGeom>
        </p:spPr>
        <p:txBody>
          <a:bodyPr wrap="square">
            <a:spAutoFit/>
          </a:bodyPr>
          <a:lstStyle/>
          <a:p>
            <a:pPr marL="342900" indent="-342900">
              <a:buFont typeface="+mj-lt"/>
              <a:buAutoNum type="arabicPeriod"/>
            </a:pPr>
            <a:r>
              <a:rPr lang="en-IN" dirty="0"/>
              <a:t>Choose a value of high cut off  Frequency  </a:t>
            </a:r>
            <a:r>
              <a:rPr kumimoji="0" lang="en-US" b="0" i="0" u="none" strike="noStrike" cap="none" normalizeH="0" baseline="0" dirty="0" err="1">
                <a:ln>
                  <a:noFill/>
                </a:ln>
                <a:solidFill>
                  <a:srgbClr val="414143"/>
                </a:solidFill>
                <a:effectLst/>
                <a:latin typeface="Lato"/>
                <a:cs typeface="Arial" pitchFamily="34" charset="0"/>
              </a:rPr>
              <a:t>ƒc</a:t>
            </a:r>
            <a:endParaRPr kumimoji="0" lang="en-US" b="0" i="0" u="none" strike="noStrike" cap="none" normalizeH="0" baseline="0" dirty="0">
              <a:ln>
                <a:noFill/>
              </a:ln>
              <a:solidFill>
                <a:srgbClr val="414143"/>
              </a:solidFill>
              <a:effectLst/>
              <a:latin typeface="Lato"/>
              <a:cs typeface="Arial" pitchFamily="34" charset="0"/>
            </a:endParaRPr>
          </a:p>
          <a:p>
            <a:endParaRPr lang="en-US" dirty="0">
              <a:solidFill>
                <a:srgbClr val="414143"/>
              </a:solidFill>
              <a:latin typeface="Lato"/>
              <a:cs typeface="Arial" pitchFamily="34" charset="0"/>
            </a:endParaRPr>
          </a:p>
          <a:p>
            <a:r>
              <a:rPr lang="en-US" dirty="0">
                <a:solidFill>
                  <a:srgbClr val="414143"/>
                </a:solidFill>
                <a:latin typeface="Lato"/>
                <a:cs typeface="Arial" pitchFamily="34" charset="0"/>
              </a:rPr>
              <a:t>2.  To simplify the design set R2 = R1 = R and C1= C2= C then choose  C less than or equal to 1</a:t>
            </a:r>
            <a:r>
              <a:rPr lang="en-IN" dirty="0"/>
              <a:t>µF   </a:t>
            </a:r>
          </a:p>
          <a:p>
            <a:endParaRPr lang="en-IN" dirty="0"/>
          </a:p>
          <a:p>
            <a:pPr marL="342900" indent="-342900">
              <a:buAutoNum type="arabicPeriod" startAt="3"/>
            </a:pPr>
            <a:r>
              <a:rPr lang="en-IN" dirty="0"/>
              <a:t>Calculate  R= 1/(2π</a:t>
            </a:r>
            <a:r>
              <a:rPr kumimoji="0" lang="en-US" b="0" i="0" u="none" strike="noStrike" cap="none" normalizeH="0" baseline="0" dirty="0" err="1">
                <a:ln>
                  <a:noFill/>
                </a:ln>
                <a:solidFill>
                  <a:srgbClr val="414143"/>
                </a:solidFill>
                <a:effectLst/>
                <a:latin typeface="Lato"/>
                <a:cs typeface="Arial" pitchFamily="34" charset="0"/>
              </a:rPr>
              <a:t>ƒcC</a:t>
            </a:r>
            <a:r>
              <a:rPr kumimoji="0" lang="en-US" b="0" i="0" u="none" strike="noStrike" cap="none" normalizeH="0" baseline="0" dirty="0">
                <a:ln>
                  <a:noFill/>
                </a:ln>
                <a:solidFill>
                  <a:srgbClr val="414143"/>
                </a:solidFill>
                <a:effectLst/>
                <a:latin typeface="Lato"/>
                <a:cs typeface="Arial" pitchFamily="34" charset="0"/>
              </a:rPr>
              <a:t>)</a:t>
            </a:r>
          </a:p>
          <a:p>
            <a:pPr lvl="0"/>
            <a:endParaRPr lang="en-US" dirty="0">
              <a:solidFill>
                <a:srgbClr val="414143"/>
              </a:solidFill>
              <a:latin typeface="Lato"/>
              <a:cs typeface="Arial" pitchFamily="34" charset="0"/>
            </a:endParaRPr>
          </a:p>
          <a:p>
            <a:pPr lvl="0"/>
            <a:r>
              <a:rPr lang="en-US" dirty="0">
                <a:solidFill>
                  <a:srgbClr val="414143"/>
                </a:solidFill>
                <a:latin typeface="Lato"/>
                <a:cs typeface="Arial" pitchFamily="34" charset="0"/>
              </a:rPr>
              <a:t>4. </a:t>
            </a:r>
            <a:r>
              <a:rPr kumimoji="0" lang="en-US" b="0" i="0" u="none" strike="noStrike" cap="none" normalizeH="0" baseline="0" dirty="0">
                <a:ln>
                  <a:noFill/>
                </a:ln>
                <a:solidFill>
                  <a:srgbClr val="414042"/>
                </a:solidFill>
                <a:effectLst/>
                <a:latin typeface="Lato"/>
                <a:cs typeface="Arial" pitchFamily="34" charset="0"/>
              </a:rPr>
              <a:t>    </a:t>
            </a:r>
            <a:r>
              <a:rPr kumimoji="0" lang="en-US" b="0" i="0" u="none" strike="noStrike" cap="none" normalizeH="0" baseline="0" dirty="0">
                <a:ln>
                  <a:noFill/>
                </a:ln>
                <a:solidFill>
                  <a:srgbClr val="414143"/>
                </a:solidFill>
                <a:effectLst/>
                <a:latin typeface="Lato"/>
                <a:cs typeface="Arial" pitchFamily="34" charset="0"/>
              </a:rPr>
              <a:t>A</a:t>
            </a:r>
            <a:r>
              <a:rPr kumimoji="0" lang="en-US" b="0" i="0" u="none" strike="noStrike" cap="none" normalizeH="0" baseline="-30000" dirty="0">
                <a:ln>
                  <a:noFill/>
                </a:ln>
                <a:solidFill>
                  <a:srgbClr val="414143"/>
                </a:solidFill>
                <a:effectLst/>
                <a:latin typeface="Lato"/>
                <a:cs typeface="Arial" pitchFamily="34" charset="0"/>
              </a:rPr>
              <a:t>F</a:t>
            </a:r>
            <a:r>
              <a:rPr kumimoji="0" lang="en-US" b="0" i="0" u="none" strike="noStrike" cap="none" normalizeH="0" baseline="0" dirty="0">
                <a:ln>
                  <a:noFill/>
                </a:ln>
                <a:solidFill>
                  <a:srgbClr val="414042"/>
                </a:solidFill>
                <a:effectLst/>
                <a:latin typeface="Lato"/>
                <a:cs typeface="Arial" pitchFamily="34" charset="0"/>
              </a:rPr>
              <a:t> = the pass band gain of the filter, (</a:t>
            </a:r>
            <a:r>
              <a:rPr kumimoji="0" lang="en-US" b="0" i="0" u="none" strike="noStrike" cap="none" normalizeH="0" baseline="0" dirty="0">
                <a:ln>
                  <a:noFill/>
                </a:ln>
                <a:solidFill>
                  <a:srgbClr val="414143"/>
                </a:solidFill>
                <a:effectLst/>
                <a:latin typeface="Lato"/>
                <a:cs typeface="Arial" pitchFamily="34" charset="0"/>
              </a:rPr>
              <a:t>1 + Ra/</a:t>
            </a:r>
            <a:r>
              <a:rPr kumimoji="0" lang="en-US" b="0" i="0" u="none" strike="noStrike" cap="none" normalizeH="0" baseline="0" dirty="0" err="1">
                <a:ln>
                  <a:noFill/>
                </a:ln>
                <a:solidFill>
                  <a:srgbClr val="414143"/>
                </a:solidFill>
                <a:effectLst/>
                <a:latin typeface="Lato"/>
                <a:cs typeface="Arial" pitchFamily="34" charset="0"/>
              </a:rPr>
              <a:t>Rb</a:t>
            </a:r>
            <a:r>
              <a:rPr kumimoji="0" lang="en-US" b="0" i="0" u="none" strike="noStrike" cap="none" normalizeH="0" baseline="0" dirty="0">
                <a:ln>
                  <a:noFill/>
                </a:ln>
                <a:solidFill>
                  <a:srgbClr val="414042"/>
                </a:solidFill>
                <a:effectLst/>
                <a:latin typeface="Lato"/>
                <a:cs typeface="Arial" pitchFamily="34" charset="0"/>
              </a:rPr>
              <a:t>) = 1.589</a:t>
            </a:r>
          </a:p>
          <a:p>
            <a:pPr marL="342900" indent="-342900">
              <a:buFont typeface="+mj-lt"/>
              <a:buAutoNum type="arabicPeriod"/>
            </a:pPr>
            <a:endParaRPr lang="en-IN" dirty="0"/>
          </a:p>
          <a:p>
            <a:pPr marL="342900" indent="-342900">
              <a:buFont typeface="+mj-lt"/>
              <a:buAutoNum type="arabicPeriod"/>
            </a:pPr>
            <a:endParaRPr lang="en-IN" dirty="0"/>
          </a:p>
        </p:txBody>
      </p:sp>
      <p:sp>
        <p:nvSpPr>
          <p:cNvPr id="3" name="TextBox 2"/>
          <p:cNvSpPr txBox="1"/>
          <p:nvPr/>
        </p:nvSpPr>
        <p:spPr>
          <a:xfrm>
            <a:off x="251520" y="169476"/>
            <a:ext cx="7704856" cy="523220"/>
          </a:xfrm>
          <a:prstGeom prst="rect">
            <a:avLst/>
          </a:prstGeom>
          <a:noFill/>
        </p:spPr>
        <p:txBody>
          <a:bodyPr wrap="square" rtlCol="0">
            <a:spAutoFit/>
          </a:bodyPr>
          <a:lstStyle/>
          <a:p>
            <a:r>
              <a:rPr lang="en-IN" sz="2800" dirty="0"/>
              <a:t>Filter design for 2</a:t>
            </a:r>
            <a:r>
              <a:rPr lang="en-IN" sz="2800" baseline="30000" dirty="0"/>
              <a:t>nd</a:t>
            </a:r>
            <a:r>
              <a:rPr lang="en-IN" sz="2800" dirty="0"/>
              <a:t> order low pass filter</a:t>
            </a:r>
          </a:p>
        </p:txBody>
      </p:sp>
    </p:spTree>
    <p:extLst>
      <p:ext uri="{BB962C8B-B14F-4D97-AF65-F5344CB8AC3E}">
        <p14:creationId xmlns:p14="http://schemas.microsoft.com/office/powerpoint/2010/main" val="2240531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332656"/>
            <a:ext cx="8136904" cy="523220"/>
          </a:xfrm>
          <a:prstGeom prst="rect">
            <a:avLst/>
          </a:prstGeom>
          <a:noFill/>
        </p:spPr>
        <p:txBody>
          <a:bodyPr wrap="square" rtlCol="0">
            <a:spAutoFit/>
          </a:bodyPr>
          <a:lstStyle/>
          <a:p>
            <a:r>
              <a:rPr lang="en-IN" sz="2800" dirty="0">
                <a:latin typeface="Gill Sans MT" pitchFamily="34" charset="0"/>
              </a:rPr>
              <a:t>First order HIGH PASS FILTER </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5838" y="2133600"/>
            <a:ext cx="4438650" cy="25908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63" y="2195513"/>
            <a:ext cx="4046581" cy="2313608"/>
          </a:xfrm>
          <a:prstGeom prst="rect">
            <a:avLst/>
          </a:prstGeom>
        </p:spPr>
      </p:pic>
      <p:sp>
        <p:nvSpPr>
          <p:cNvPr id="5" name="TextBox 4"/>
          <p:cNvSpPr txBox="1"/>
          <p:nvPr/>
        </p:nvSpPr>
        <p:spPr>
          <a:xfrm>
            <a:off x="467544" y="4869160"/>
            <a:ext cx="2592288" cy="369332"/>
          </a:xfrm>
          <a:prstGeom prst="rect">
            <a:avLst/>
          </a:prstGeom>
          <a:noFill/>
        </p:spPr>
        <p:txBody>
          <a:bodyPr wrap="square" rtlCol="0">
            <a:spAutoFit/>
          </a:bodyPr>
          <a:lstStyle/>
          <a:p>
            <a:r>
              <a:rPr lang="en-IN" dirty="0"/>
              <a:t>Fig circuit diagram </a:t>
            </a:r>
          </a:p>
        </p:txBody>
      </p:sp>
      <p:sp>
        <p:nvSpPr>
          <p:cNvPr id="6" name="TextBox 5"/>
          <p:cNvSpPr txBox="1"/>
          <p:nvPr/>
        </p:nvSpPr>
        <p:spPr>
          <a:xfrm>
            <a:off x="4824028" y="4869160"/>
            <a:ext cx="4068452" cy="369332"/>
          </a:xfrm>
          <a:prstGeom prst="rect">
            <a:avLst/>
          </a:prstGeom>
          <a:noFill/>
        </p:spPr>
        <p:txBody>
          <a:bodyPr wrap="square" rtlCol="0">
            <a:spAutoFit/>
          </a:bodyPr>
          <a:lstStyle/>
          <a:p>
            <a:r>
              <a:rPr lang="en-IN" dirty="0"/>
              <a:t>Fig . Frequency response </a:t>
            </a:r>
          </a:p>
        </p:txBody>
      </p:sp>
    </p:spTree>
    <p:extLst>
      <p:ext uri="{BB962C8B-B14F-4D97-AF65-F5344CB8AC3E}">
        <p14:creationId xmlns:p14="http://schemas.microsoft.com/office/powerpoint/2010/main" val="4148482802"/>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178</TotalTime>
  <Words>624</Words>
  <Application>Microsoft Office PowerPoint</Application>
  <PresentationFormat>On-screen Show (4:3)</PresentationFormat>
  <Paragraphs>87</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Arial Rounded MT Bold</vt:lpstr>
      <vt:lpstr>Arial Unicode MS</vt:lpstr>
      <vt:lpstr>Bahnschrift</vt:lpstr>
      <vt:lpstr>Georgia</vt:lpstr>
      <vt:lpstr>Gill Sans MT</vt:lpstr>
      <vt:lpstr>Lato</vt:lpstr>
      <vt:lpstr>Trebuchet MS</vt:lpstr>
      <vt:lpstr>Slipstream</vt:lpstr>
      <vt:lpstr>PowerPoint Presentation</vt:lpstr>
      <vt:lpstr>Active filters and oscillators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Active filters and oscillators</dc:title>
  <dc:creator>Dr. Mona Bhatnagar</dc:creator>
  <cp:lastModifiedBy>Rajiv Bhatnagar</cp:lastModifiedBy>
  <cp:revision>19</cp:revision>
  <dcterms:created xsi:type="dcterms:W3CDTF">2018-03-01T05:54:13Z</dcterms:created>
  <dcterms:modified xsi:type="dcterms:W3CDTF">2020-03-26T04:23:28Z</dcterms:modified>
</cp:coreProperties>
</file>