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14" d="100"/>
          <a:sy n="114" d="100"/>
        </p:scale>
        <p:origin x="-1488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printerSettings" Target="printerSettings/printerSettings1.bin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x-none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7CDEBB-C264-5847-9EA5-F90F59CF6C5E}" type="datetimeFigureOut">
              <a:rPr lang="en-US" smtClean="0"/>
              <a:t>03/04/20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CD0C8B-498A-5941-AE09-F2AA5A5A43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14376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7CDEBB-C264-5847-9EA5-F90F59CF6C5E}" type="datetimeFigureOut">
              <a:rPr lang="en-US" smtClean="0"/>
              <a:t>03/04/20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CD0C8B-498A-5941-AE09-F2AA5A5A43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19598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7CDEBB-C264-5847-9EA5-F90F59CF6C5E}" type="datetimeFigureOut">
              <a:rPr lang="en-US" smtClean="0"/>
              <a:t>03/04/20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CD0C8B-498A-5941-AE09-F2AA5A5A43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01737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7CDEBB-C264-5847-9EA5-F90F59CF6C5E}" type="datetimeFigureOut">
              <a:rPr lang="en-US" smtClean="0"/>
              <a:t>03/04/20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CD0C8B-498A-5941-AE09-F2AA5A5A43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6659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7CDEBB-C264-5847-9EA5-F90F59CF6C5E}" type="datetimeFigureOut">
              <a:rPr lang="en-US" smtClean="0"/>
              <a:t>03/04/20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CD0C8B-498A-5941-AE09-F2AA5A5A43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05520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7CDEBB-C264-5847-9EA5-F90F59CF6C5E}" type="datetimeFigureOut">
              <a:rPr lang="en-US" smtClean="0"/>
              <a:t>03/04/20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CD0C8B-498A-5941-AE09-F2AA5A5A43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10777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7CDEBB-C264-5847-9EA5-F90F59CF6C5E}" type="datetimeFigureOut">
              <a:rPr lang="en-US" smtClean="0"/>
              <a:t>03/04/20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CD0C8B-498A-5941-AE09-F2AA5A5A43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17465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7CDEBB-C264-5847-9EA5-F90F59CF6C5E}" type="datetimeFigureOut">
              <a:rPr lang="en-US" smtClean="0"/>
              <a:t>03/04/20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CD0C8B-498A-5941-AE09-F2AA5A5A43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21711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7CDEBB-C264-5847-9EA5-F90F59CF6C5E}" type="datetimeFigureOut">
              <a:rPr lang="en-US" smtClean="0"/>
              <a:t>03/04/20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CD0C8B-498A-5941-AE09-F2AA5A5A43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29225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7CDEBB-C264-5847-9EA5-F90F59CF6C5E}" type="datetimeFigureOut">
              <a:rPr lang="en-US" smtClean="0"/>
              <a:t>03/04/20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CD0C8B-498A-5941-AE09-F2AA5A5A43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87246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7CDEBB-C264-5847-9EA5-F90F59CF6C5E}" type="datetimeFigureOut">
              <a:rPr lang="en-US" smtClean="0"/>
              <a:t>03/04/20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CD0C8B-498A-5941-AE09-F2AA5A5A43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65700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7CDEBB-C264-5847-9EA5-F90F59CF6C5E}" type="datetimeFigureOut">
              <a:rPr lang="en-US" smtClean="0"/>
              <a:t>03/04/20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CD0C8B-498A-5941-AE09-F2AA5A5A43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55032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60400"/>
            <a:ext cx="7772400" cy="1470025"/>
          </a:xfrm>
        </p:spPr>
        <p:txBody>
          <a:bodyPr/>
          <a:lstStyle/>
          <a:p>
            <a:r>
              <a:rPr lang="en-US" dirty="0" smtClean="0"/>
              <a:t>AECC </a:t>
            </a:r>
            <a:r>
              <a:rPr lang="mr-IN" dirty="0" smtClean="0"/>
              <a:t>–</a:t>
            </a:r>
            <a:r>
              <a:rPr lang="en-US" dirty="0" smtClean="0"/>
              <a:t> Chapter 8</a:t>
            </a:r>
            <a:br>
              <a:rPr lang="en-US" dirty="0" smtClean="0"/>
            </a:br>
            <a:r>
              <a:rPr lang="en-US" dirty="0" smtClean="0"/>
              <a:t>Effective Communication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622427"/>
            <a:ext cx="6400800" cy="3104812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Barriers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Solutions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Techniques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Alternatives</a:t>
            </a:r>
          </a:p>
          <a:p>
            <a:endParaRPr lang="en-US" dirty="0">
              <a:solidFill>
                <a:schemeClr val="tx1"/>
              </a:solidFill>
            </a:endParaRPr>
          </a:p>
          <a:p>
            <a:endParaRPr lang="en-US" dirty="0" smtClean="0">
              <a:solidFill>
                <a:schemeClr val="tx1"/>
              </a:solidFill>
            </a:endParaRPr>
          </a:p>
          <a:p>
            <a:r>
              <a:rPr lang="en-US" dirty="0" smtClean="0">
                <a:solidFill>
                  <a:schemeClr val="tx1"/>
                </a:solidFill>
              </a:rPr>
              <a:t>(Revision)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3423458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en-US" dirty="0" smtClean="0"/>
              <a:t>What are barriers to communication</a:t>
            </a:r>
            <a:r>
              <a:rPr lang="en-US" dirty="0" smtClean="0"/>
              <a:t>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ability to communicate </a:t>
            </a:r>
            <a:r>
              <a:rPr lang="mr-IN" dirty="0" smtClean="0"/>
              <a:t>–</a:t>
            </a:r>
            <a:r>
              <a:rPr lang="en-US" dirty="0" smtClean="0"/>
              <a:t> not to be taken for granted</a:t>
            </a:r>
          </a:p>
          <a:p>
            <a:r>
              <a:rPr lang="en-US" dirty="0" smtClean="0"/>
              <a:t>A communication process is a collaborative process where sender and the receiver play a vital role. </a:t>
            </a:r>
          </a:p>
          <a:p>
            <a:pPr marL="0" indent="0">
              <a:buNone/>
            </a:pPr>
            <a:r>
              <a:rPr lang="en-US" dirty="0" smtClean="0"/>
              <a:t> </a:t>
            </a:r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1021" y="4297484"/>
            <a:ext cx="6910198" cy="22441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99570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 fontScale="90000"/>
          </a:bodyPr>
          <a:lstStyle/>
          <a:p>
            <a:r>
              <a:rPr lang="en-US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Common Barriers to Communication</a:t>
            </a:r>
            <a:endParaRPr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Semantic Barrier</a:t>
            </a:r>
          </a:p>
          <a:p>
            <a:r>
              <a:rPr lang="en-US" dirty="0" smtClean="0"/>
              <a:t>Language Barrier</a:t>
            </a:r>
          </a:p>
          <a:p>
            <a:r>
              <a:rPr lang="en-US" dirty="0" smtClean="0"/>
              <a:t>Socio-Psychological Barrier</a:t>
            </a:r>
          </a:p>
          <a:p>
            <a:r>
              <a:rPr lang="en-US" dirty="0" smtClean="0"/>
              <a:t>Perceptual Barrier</a:t>
            </a:r>
          </a:p>
          <a:p>
            <a:r>
              <a:rPr lang="en-US" dirty="0" smtClean="0"/>
              <a:t>Emotional Barrier </a:t>
            </a:r>
          </a:p>
          <a:p>
            <a:r>
              <a:rPr lang="en-US" dirty="0" smtClean="0"/>
              <a:t>Interpersonal Barrier</a:t>
            </a:r>
          </a:p>
          <a:p>
            <a:r>
              <a:rPr lang="en-US" dirty="0" smtClean="0"/>
              <a:t>Physical Barrier</a:t>
            </a:r>
          </a:p>
          <a:p>
            <a:r>
              <a:rPr lang="en-US" dirty="0" smtClean="0"/>
              <a:t>Gender Barrier</a:t>
            </a:r>
          </a:p>
          <a:p>
            <a:r>
              <a:rPr lang="en-US" dirty="0" smtClean="0"/>
              <a:t>Organizational Barrier</a:t>
            </a:r>
          </a:p>
          <a:p>
            <a:r>
              <a:rPr lang="en-US" dirty="0" smtClean="0"/>
              <a:t>Sender-Oriented Barrier</a:t>
            </a:r>
          </a:p>
          <a:p>
            <a:r>
              <a:rPr lang="en-US" dirty="0" err="1" smtClean="0"/>
              <a:t>Reciever</a:t>
            </a:r>
            <a:r>
              <a:rPr lang="en-US" dirty="0" smtClean="0"/>
              <a:t>-Oriented Barrier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07643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77584"/>
            <a:ext cx="8567034" cy="6480416"/>
          </a:xfrm>
        </p:spPr>
        <p:txBody>
          <a:bodyPr>
            <a:normAutofit fontScale="475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>
                <a:latin typeface="Times New Roman"/>
                <a:cs typeface="Times New Roman"/>
              </a:rPr>
              <a:t>Semantic Barrier </a:t>
            </a:r>
            <a:r>
              <a:rPr lang="mr-IN" dirty="0" smtClean="0">
                <a:latin typeface="Times New Roman"/>
                <a:cs typeface="Times New Roman"/>
              </a:rPr>
              <a:t>–</a:t>
            </a:r>
            <a:r>
              <a:rPr lang="en-US" dirty="0" smtClean="0">
                <a:latin typeface="Times New Roman"/>
                <a:cs typeface="Times New Roman"/>
              </a:rPr>
              <a:t> problems that surface due to misinterpretation of transmitted message.</a:t>
            </a:r>
          </a:p>
          <a:p>
            <a:pPr lvl="4"/>
            <a:r>
              <a:rPr lang="en-US" dirty="0" smtClean="0">
                <a:latin typeface="Times New Roman"/>
                <a:cs typeface="Times New Roman"/>
              </a:rPr>
              <a:t>Words </a:t>
            </a:r>
            <a:r>
              <a:rPr lang="mr-IN" dirty="0" smtClean="0">
                <a:latin typeface="Times New Roman"/>
                <a:cs typeface="Times New Roman"/>
              </a:rPr>
              <a:t>–</a:t>
            </a:r>
            <a:r>
              <a:rPr lang="en-US" dirty="0" smtClean="0">
                <a:latin typeface="Times New Roman"/>
                <a:cs typeface="Times New Roman"/>
              </a:rPr>
              <a:t> more than one meaning</a:t>
            </a:r>
          </a:p>
          <a:p>
            <a:pPr lvl="4"/>
            <a:r>
              <a:rPr lang="en-US" strike="sngStrike" dirty="0" smtClean="0">
                <a:latin typeface="Times New Roman"/>
                <a:cs typeface="Times New Roman"/>
              </a:rPr>
              <a:t> Jargon</a:t>
            </a:r>
          </a:p>
          <a:p>
            <a:pPr lvl="4"/>
            <a:r>
              <a:rPr lang="en-US" dirty="0" smtClean="0">
                <a:latin typeface="Times New Roman"/>
                <a:cs typeface="Times New Roman"/>
              </a:rPr>
              <a:t>Difference in denotative (actual or literal meaning)  and connotative ( abstract nouns and qualities)</a:t>
            </a:r>
          </a:p>
          <a:p>
            <a:pPr lvl="4"/>
            <a:r>
              <a:rPr lang="en-US" dirty="0" err="1" smtClean="0">
                <a:latin typeface="Times New Roman"/>
                <a:cs typeface="Times New Roman"/>
              </a:rPr>
              <a:t>Unclarified</a:t>
            </a:r>
            <a:r>
              <a:rPr lang="en-US" dirty="0" smtClean="0">
                <a:latin typeface="Times New Roman"/>
                <a:cs typeface="Times New Roman"/>
              </a:rPr>
              <a:t> assumptions</a:t>
            </a:r>
          </a:p>
          <a:p>
            <a:pPr lvl="4"/>
            <a:r>
              <a:rPr lang="en-US" dirty="0" smtClean="0">
                <a:latin typeface="Times New Roman"/>
                <a:cs typeface="Times New Roman"/>
              </a:rPr>
              <a:t>Faulty translation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>
                <a:latin typeface="Times New Roman"/>
                <a:cs typeface="Times New Roman"/>
              </a:rPr>
              <a:t>Language </a:t>
            </a:r>
            <a:r>
              <a:rPr lang="en-US" dirty="0" smtClean="0">
                <a:latin typeface="Times New Roman"/>
                <a:cs typeface="Times New Roman"/>
              </a:rPr>
              <a:t>Barrier</a:t>
            </a:r>
          </a:p>
          <a:p>
            <a:pPr lvl="4"/>
            <a:r>
              <a:rPr lang="en-US" dirty="0" smtClean="0">
                <a:latin typeface="Times New Roman"/>
                <a:cs typeface="Times New Roman"/>
              </a:rPr>
              <a:t> expressions, buzz </a:t>
            </a:r>
            <a:r>
              <a:rPr lang="en-US" dirty="0" smtClean="0">
                <a:latin typeface="Times New Roman"/>
                <a:cs typeface="Times New Roman"/>
              </a:rPr>
              <a:t>words</a:t>
            </a:r>
          </a:p>
          <a:p>
            <a:pPr marL="628650" indent="-514350">
              <a:buFont typeface="+mj-lt"/>
              <a:buAutoNum type="arabicPeriod"/>
            </a:pPr>
            <a:r>
              <a:rPr lang="en-US" dirty="0" smtClean="0">
                <a:latin typeface="Times New Roman"/>
                <a:cs typeface="Times New Roman"/>
              </a:rPr>
              <a:t>Socio-psychological Barriers </a:t>
            </a:r>
          </a:p>
          <a:p>
            <a:pPr marL="2286000" lvl="4" indent="-457200"/>
            <a:r>
              <a:rPr lang="en-US" dirty="0" smtClean="0">
                <a:latin typeface="Times New Roman"/>
                <a:cs typeface="Times New Roman"/>
              </a:rPr>
              <a:t>Strong emotion; selective perception; poor retention; status and fear inhibits employees</a:t>
            </a:r>
          </a:p>
          <a:p>
            <a:pPr marL="628650" indent="-514350">
              <a:buFont typeface="+mj-lt"/>
              <a:buAutoNum type="arabicPeriod"/>
            </a:pPr>
            <a:r>
              <a:rPr lang="en-US" dirty="0" smtClean="0">
                <a:latin typeface="Times New Roman"/>
                <a:cs typeface="Times New Roman"/>
              </a:rPr>
              <a:t>Perceptual Barriers </a:t>
            </a:r>
          </a:p>
          <a:p>
            <a:pPr marL="2286000" lvl="4" indent="-457200"/>
            <a:r>
              <a:rPr lang="en-US" dirty="0" smtClean="0">
                <a:latin typeface="Times New Roman"/>
                <a:cs typeface="Times New Roman"/>
              </a:rPr>
              <a:t>If each of us saw the world around us in the same way, there would be no need for communication. </a:t>
            </a:r>
          </a:p>
          <a:p>
            <a:pPr marL="628650" indent="-514350">
              <a:buFont typeface="+mj-lt"/>
              <a:buAutoNum type="arabicPeriod"/>
            </a:pPr>
            <a:r>
              <a:rPr lang="en-US" dirty="0" smtClean="0">
                <a:latin typeface="Times New Roman"/>
                <a:cs typeface="Times New Roman"/>
              </a:rPr>
              <a:t>Emotional Barriers </a:t>
            </a:r>
          </a:p>
          <a:p>
            <a:pPr marL="2286000" lvl="4" indent="-457200"/>
            <a:r>
              <a:rPr lang="en-US" dirty="0" smtClean="0">
                <a:latin typeface="Times New Roman"/>
                <a:cs typeface="Times New Roman"/>
              </a:rPr>
              <a:t>Fear, mistrust and suspicion</a:t>
            </a:r>
          </a:p>
          <a:p>
            <a:pPr marL="2286000" lvl="4" indent="-457200"/>
            <a:endParaRPr lang="en-US" dirty="0">
              <a:latin typeface="Times New Roman"/>
              <a:cs typeface="Times New Roman"/>
            </a:endParaRPr>
          </a:p>
          <a:p>
            <a:pPr marL="628650" indent="-514350">
              <a:buFont typeface="+mj-lt"/>
              <a:buAutoNum type="arabicPeriod"/>
            </a:pPr>
            <a:r>
              <a:rPr lang="en-US" dirty="0" smtClean="0">
                <a:latin typeface="Times New Roman"/>
                <a:cs typeface="Times New Roman"/>
              </a:rPr>
              <a:t>Interpersonal Barriers </a:t>
            </a:r>
          </a:p>
          <a:p>
            <a:pPr marL="2286000" lvl="4" indent="-457200"/>
            <a:r>
              <a:rPr lang="en-US" dirty="0" smtClean="0">
                <a:latin typeface="Times New Roman"/>
                <a:cs typeface="Times New Roman"/>
              </a:rPr>
              <a:t>Six levels at which people distance themselves </a:t>
            </a:r>
            <a:r>
              <a:rPr lang="mr-IN" dirty="0" smtClean="0">
                <a:latin typeface="Times New Roman"/>
                <a:cs typeface="Times New Roman"/>
              </a:rPr>
              <a:t>–</a:t>
            </a:r>
            <a:r>
              <a:rPr lang="en-US" dirty="0" smtClean="0">
                <a:latin typeface="Times New Roman"/>
                <a:cs typeface="Times New Roman"/>
              </a:rPr>
              <a:t> </a:t>
            </a:r>
            <a:r>
              <a:rPr lang="en-US" dirty="0" err="1" smtClean="0">
                <a:latin typeface="Times New Roman"/>
                <a:cs typeface="Times New Roman"/>
              </a:rPr>
              <a:t>Withdrawl</a:t>
            </a:r>
            <a:r>
              <a:rPr lang="en-US" dirty="0" smtClean="0">
                <a:latin typeface="Times New Roman"/>
                <a:cs typeface="Times New Roman"/>
              </a:rPr>
              <a:t>; Rituals; Pastimes; Working; Games; Closeness</a:t>
            </a:r>
          </a:p>
          <a:p>
            <a:pPr marL="628650" indent="-514350">
              <a:buFont typeface="+mj-lt"/>
              <a:buAutoNum type="arabicPeriod"/>
            </a:pPr>
            <a:r>
              <a:rPr lang="en-US" dirty="0" smtClean="0">
                <a:latin typeface="Times New Roman"/>
                <a:cs typeface="Times New Roman"/>
              </a:rPr>
              <a:t>Physical Barriers </a:t>
            </a:r>
          </a:p>
          <a:p>
            <a:pPr marL="2286000" lvl="4" indent="-457200"/>
            <a:r>
              <a:rPr lang="en-US" dirty="0" smtClean="0">
                <a:latin typeface="Times New Roman"/>
                <a:cs typeface="Times New Roman"/>
              </a:rPr>
              <a:t>Closed office doors, separate cabins, poor outdated equipment; sound; noise</a:t>
            </a:r>
          </a:p>
          <a:p>
            <a:pPr marL="2286000" lvl="4" indent="-457200"/>
            <a:endParaRPr lang="en-US" dirty="0">
              <a:latin typeface="Times New Roman"/>
              <a:cs typeface="Times New Roman"/>
            </a:endParaRPr>
          </a:p>
          <a:p>
            <a:pPr marL="628650" indent="-514350">
              <a:buFont typeface="+mj-lt"/>
              <a:buAutoNum type="arabicPeriod"/>
            </a:pPr>
            <a:r>
              <a:rPr lang="en-US" dirty="0" smtClean="0">
                <a:latin typeface="Times New Roman"/>
                <a:cs typeface="Times New Roman"/>
              </a:rPr>
              <a:t>Gender barriers</a:t>
            </a:r>
            <a:endParaRPr lang="en-US" dirty="0" smtClean="0">
              <a:latin typeface="Times New Roman"/>
              <a:cs typeface="Times New Roman"/>
            </a:endParaRPr>
          </a:p>
          <a:p>
            <a:pPr lvl="4"/>
            <a:endParaRPr lang="en-US" dirty="0">
              <a:latin typeface="Times New Roman"/>
              <a:cs typeface="Times New Roman"/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dirty="0" smtClean="0">
                <a:latin typeface="Times New Roman"/>
                <a:cs typeface="Times New Roman"/>
              </a:rPr>
              <a:t>Organizational Barriers </a:t>
            </a:r>
          </a:p>
          <a:p>
            <a:pPr lvl="4"/>
            <a:r>
              <a:rPr lang="en-US" dirty="0" smtClean="0">
                <a:latin typeface="Times New Roman"/>
                <a:cs typeface="Times New Roman"/>
              </a:rPr>
              <a:t>Chain of command </a:t>
            </a:r>
            <a:r>
              <a:rPr lang="mr-IN" dirty="0" smtClean="0">
                <a:latin typeface="Times New Roman"/>
                <a:cs typeface="Times New Roman"/>
              </a:rPr>
              <a:t>–</a:t>
            </a:r>
            <a:r>
              <a:rPr lang="en-US" dirty="0" smtClean="0">
                <a:latin typeface="Times New Roman"/>
                <a:cs typeface="Times New Roman"/>
              </a:rPr>
              <a:t> too long</a:t>
            </a:r>
          </a:p>
          <a:p>
            <a:pPr lvl="4"/>
            <a:endParaRPr lang="en-US" dirty="0" smtClean="0">
              <a:latin typeface="Times New Roman"/>
              <a:cs typeface="Times New Roman"/>
            </a:endParaRPr>
          </a:p>
          <a:p>
            <a:pPr lvl="4"/>
            <a:endParaRPr lang="en-US" dirty="0">
              <a:latin typeface="Times New Roman"/>
              <a:cs typeface="Times New Roman"/>
            </a:endParaRPr>
          </a:p>
          <a:p>
            <a:pPr lvl="4"/>
            <a:endParaRPr lang="en-US" dirty="0" smtClean="0">
              <a:latin typeface="Times New Roman"/>
              <a:cs typeface="Times New Roman"/>
            </a:endParaRPr>
          </a:p>
          <a:p>
            <a:pPr lvl="4"/>
            <a:endParaRPr lang="en-US" dirty="0">
              <a:latin typeface="Times New Roman"/>
              <a:cs typeface="Times New Roman"/>
            </a:endParaRPr>
          </a:p>
          <a:p>
            <a:pPr lvl="4"/>
            <a:endParaRPr lang="en-US" dirty="0" smtClean="0">
              <a:latin typeface="Times New Roman"/>
              <a:cs typeface="Times New Roman"/>
            </a:endParaRPr>
          </a:p>
          <a:p>
            <a:pPr lvl="4"/>
            <a:endParaRPr lang="en-US" dirty="0">
              <a:latin typeface="Times New Roman"/>
              <a:cs typeface="Times New Roman"/>
            </a:endParaRPr>
          </a:p>
          <a:p>
            <a:pPr lvl="4"/>
            <a:endParaRPr lang="en-US" dirty="0" smtClean="0">
              <a:latin typeface="Times New Roman"/>
              <a:cs typeface="Times New Roman"/>
            </a:endParaRPr>
          </a:p>
          <a:p>
            <a:pPr lvl="4"/>
            <a:endParaRPr lang="en-US" dirty="0" smtClean="0">
              <a:latin typeface="Times New Roman"/>
              <a:cs typeface="Times New Roman"/>
            </a:endParaRPr>
          </a:p>
          <a:p>
            <a:pPr lvl="4"/>
            <a:endParaRPr lang="en-US" dirty="0">
              <a:latin typeface="Times New Roman"/>
              <a:cs typeface="Times New Roman"/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dirty="0" smtClean="0">
                <a:latin typeface="Times New Roman"/>
                <a:cs typeface="Times New Roman"/>
              </a:rPr>
              <a:t>Sender oriented and receiver oriented barriers </a:t>
            </a:r>
            <a:endParaRPr lang="en-US" dirty="0" smtClean="0">
              <a:latin typeface="Times New Roman"/>
              <a:cs typeface="Times New Roman"/>
            </a:endParaRPr>
          </a:p>
          <a:p>
            <a:pPr lvl="4"/>
            <a:endParaRPr lang="en-US" dirty="0" smtClean="0">
              <a:latin typeface="Times New Roman"/>
              <a:cs typeface="Times New Roman"/>
            </a:endParaRPr>
          </a:p>
          <a:p>
            <a:pPr lvl="5"/>
            <a:endParaRPr lang="en-US" dirty="0" smtClean="0">
              <a:latin typeface="Times New Roman"/>
              <a:cs typeface="Times New Roman"/>
            </a:endParaRPr>
          </a:p>
          <a:p>
            <a:endParaRPr lang="en-US" dirty="0" smtClean="0">
              <a:latin typeface="Times New Roman"/>
              <a:cs typeface="Times New Roman"/>
            </a:endParaRPr>
          </a:p>
          <a:p>
            <a:endParaRPr lang="en-US" dirty="0" smtClean="0">
              <a:latin typeface="Times New Roman"/>
              <a:cs typeface="Times New Roman"/>
            </a:endParaRPr>
          </a:p>
          <a:p>
            <a:endParaRPr lang="en-US" dirty="0">
              <a:latin typeface="Times New Roman"/>
              <a:cs typeface="Times New Roman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98440" y="4536105"/>
            <a:ext cx="1519766" cy="15055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63073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 fontScale="90000"/>
          </a:bodyPr>
          <a:lstStyle/>
          <a:p>
            <a:r>
              <a:rPr lang="en-US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Some strategies for overcoming  barriers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Create an atmosphere for openness</a:t>
            </a:r>
          </a:p>
          <a:p>
            <a:r>
              <a:rPr lang="en-US" dirty="0" smtClean="0"/>
              <a:t>Avoid vocal cues</a:t>
            </a:r>
          </a:p>
          <a:p>
            <a:r>
              <a:rPr lang="en-US" dirty="0" smtClean="0"/>
              <a:t>Address people by their names</a:t>
            </a:r>
          </a:p>
          <a:p>
            <a:r>
              <a:rPr lang="en-US" dirty="0" smtClean="0"/>
              <a:t>Let others talk</a:t>
            </a:r>
          </a:p>
          <a:p>
            <a:r>
              <a:rPr lang="en-US" dirty="0" smtClean="0"/>
              <a:t>Do not stereotype</a:t>
            </a:r>
          </a:p>
          <a:p>
            <a:r>
              <a:rPr lang="en-US" dirty="0" smtClean="0"/>
              <a:t>Spend time</a:t>
            </a:r>
          </a:p>
          <a:p>
            <a:r>
              <a:rPr lang="en-US" dirty="0" smtClean="0"/>
              <a:t>Be genuine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27917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346200"/>
            <a:ext cx="9144000" cy="4150760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3620835" y="668394"/>
            <a:ext cx="162105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err="1" smtClean="0">
                <a:latin typeface="Times New Roman"/>
                <a:cs typeface="Times New Roman"/>
              </a:rPr>
              <a:t>Cont</a:t>
            </a:r>
            <a:r>
              <a:rPr lang="mr-IN" sz="3600" b="1" dirty="0" smtClean="0">
                <a:latin typeface="Times New Roman"/>
                <a:cs typeface="Times New Roman"/>
              </a:rPr>
              <a:t>…</a:t>
            </a:r>
            <a:endParaRPr lang="en-US" sz="3600" b="1" dirty="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9244691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Cont</a:t>
            </a:r>
            <a:r>
              <a:rPr lang="mr-IN" dirty="0" smtClean="0"/>
              <a:t>…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rcRect t="7599" b="7599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36107406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rcRect t="71" b="71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42456933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468</TotalTime>
  <Words>261</Words>
  <Application>Microsoft Macintosh PowerPoint</Application>
  <PresentationFormat>On-screen Show (4:3)</PresentationFormat>
  <Paragraphs>71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AECC – Chapter 8 Effective Communication</vt:lpstr>
      <vt:lpstr>What are barriers to communication:</vt:lpstr>
      <vt:lpstr>Common Barriers to Communication</vt:lpstr>
      <vt:lpstr>PowerPoint Presentation</vt:lpstr>
      <vt:lpstr>Some strategies for overcoming  barriers</vt:lpstr>
      <vt:lpstr>PowerPoint Presentation</vt:lpstr>
      <vt:lpstr>Cont…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AECC – Chapter 8 Effective Communication</dc:title>
  <dc:creator>Uplabdhi Sangwan</dc:creator>
  <cp:lastModifiedBy>Uplabdhi Sangwan</cp:lastModifiedBy>
  <cp:revision>22</cp:revision>
  <dcterms:created xsi:type="dcterms:W3CDTF">2020-04-03T10:16:05Z</dcterms:created>
  <dcterms:modified xsi:type="dcterms:W3CDTF">2020-04-03T18:23:39Z</dcterms:modified>
</cp:coreProperties>
</file>