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3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5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7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6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5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7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46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7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2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2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7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CDEBB-C264-5847-9EA5-F90F59CF6C5E}" type="datetimeFigureOut">
              <a:rPr lang="en-US" smtClean="0"/>
              <a:t>03/04/20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0C8B-498A-5941-AE09-F2AA5A5A4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0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/>
              <a:t>AECC </a:t>
            </a:r>
            <a:r>
              <a:rPr lang="mr-IN" dirty="0" smtClean="0"/>
              <a:t>–</a:t>
            </a:r>
            <a:r>
              <a:rPr lang="en-US" dirty="0" smtClean="0"/>
              <a:t> Chapter 8</a:t>
            </a:r>
            <a:br>
              <a:rPr lang="en-US" dirty="0" smtClean="0"/>
            </a:br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22427"/>
            <a:ext cx="6400800" cy="31048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Barriers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Solutions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Techniques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Alternatives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(Revision)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23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What are barriers to communication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communicate </a:t>
            </a:r>
            <a:r>
              <a:rPr lang="mr-IN" dirty="0" smtClean="0"/>
              <a:t>–</a:t>
            </a:r>
            <a:r>
              <a:rPr lang="en-US" dirty="0" smtClean="0"/>
              <a:t> not to be taken for granted</a:t>
            </a:r>
          </a:p>
          <a:p>
            <a:r>
              <a:rPr lang="en-US" dirty="0" smtClean="0"/>
              <a:t>A communication process is a collaborative process where sender and the receiver play a vital role.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021" y="4297484"/>
            <a:ext cx="6910198" cy="224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957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Common Barriers to Communication</a:t>
            </a: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Semantic Barrier</a:t>
            </a:r>
          </a:p>
          <a:p>
            <a:r>
              <a:rPr lang="en-US" dirty="0" smtClean="0"/>
              <a:t>Language Barrier</a:t>
            </a:r>
          </a:p>
          <a:p>
            <a:r>
              <a:rPr lang="en-US" dirty="0" smtClean="0"/>
              <a:t>Socio-Psychological Barrier</a:t>
            </a:r>
          </a:p>
          <a:p>
            <a:r>
              <a:rPr lang="en-US" dirty="0" smtClean="0"/>
              <a:t>Perceptual Barrier</a:t>
            </a:r>
          </a:p>
          <a:p>
            <a:r>
              <a:rPr lang="en-US" dirty="0" smtClean="0"/>
              <a:t>Emotional Barrier </a:t>
            </a:r>
          </a:p>
          <a:p>
            <a:r>
              <a:rPr lang="en-US" dirty="0" smtClean="0"/>
              <a:t>Interpersonal Barrier</a:t>
            </a:r>
          </a:p>
          <a:p>
            <a:r>
              <a:rPr lang="en-US" dirty="0" smtClean="0"/>
              <a:t>Physical Barrier</a:t>
            </a:r>
          </a:p>
          <a:p>
            <a:r>
              <a:rPr lang="en-US" dirty="0" smtClean="0"/>
              <a:t>Gender Barrier</a:t>
            </a:r>
          </a:p>
          <a:p>
            <a:r>
              <a:rPr lang="en-US" dirty="0" smtClean="0"/>
              <a:t>Organizational Barrier</a:t>
            </a:r>
          </a:p>
          <a:p>
            <a:r>
              <a:rPr lang="en-US" dirty="0" smtClean="0"/>
              <a:t>Sender-Oriented Barrier</a:t>
            </a:r>
          </a:p>
          <a:p>
            <a:r>
              <a:rPr lang="en-US" dirty="0" err="1" smtClean="0"/>
              <a:t>Reciever</a:t>
            </a:r>
            <a:r>
              <a:rPr lang="en-US" dirty="0" smtClean="0"/>
              <a:t>-Oriented Barrier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76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7584"/>
            <a:ext cx="8567034" cy="6480416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Semantic Barrier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problems that surface due to misinterpretation of transmitted message.</a:t>
            </a:r>
          </a:p>
          <a:p>
            <a:pPr lvl="4"/>
            <a:r>
              <a:rPr lang="en-US" dirty="0" smtClean="0">
                <a:latin typeface="Times New Roman"/>
                <a:cs typeface="Times New Roman"/>
              </a:rPr>
              <a:t>Words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more than one meaning</a:t>
            </a:r>
          </a:p>
          <a:p>
            <a:pPr lvl="4"/>
            <a:r>
              <a:rPr lang="en-US" strike="sngStrike" dirty="0" smtClean="0">
                <a:latin typeface="Times New Roman"/>
                <a:cs typeface="Times New Roman"/>
              </a:rPr>
              <a:t> Jargon</a:t>
            </a:r>
          </a:p>
          <a:p>
            <a:pPr lvl="4"/>
            <a:r>
              <a:rPr lang="en-US" dirty="0" smtClean="0">
                <a:latin typeface="Times New Roman"/>
                <a:cs typeface="Times New Roman"/>
              </a:rPr>
              <a:t>Difference in denotative (actual or literal meaning)  and connotative ( abstract nouns and qualities)</a:t>
            </a:r>
          </a:p>
          <a:p>
            <a:pPr lvl="4"/>
            <a:r>
              <a:rPr lang="en-US" dirty="0" err="1" smtClean="0">
                <a:latin typeface="Times New Roman"/>
                <a:cs typeface="Times New Roman"/>
              </a:rPr>
              <a:t>Unclarified</a:t>
            </a:r>
            <a:r>
              <a:rPr lang="en-US" dirty="0" smtClean="0">
                <a:latin typeface="Times New Roman"/>
                <a:cs typeface="Times New Roman"/>
              </a:rPr>
              <a:t> assumptions</a:t>
            </a:r>
          </a:p>
          <a:p>
            <a:pPr lvl="4"/>
            <a:r>
              <a:rPr lang="en-US" dirty="0" smtClean="0">
                <a:latin typeface="Times New Roman"/>
                <a:cs typeface="Times New Roman"/>
              </a:rPr>
              <a:t>Faulty translation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Language </a:t>
            </a:r>
            <a:r>
              <a:rPr lang="en-US" dirty="0" smtClean="0">
                <a:latin typeface="Times New Roman"/>
                <a:cs typeface="Times New Roman"/>
              </a:rPr>
              <a:t>Barrier</a:t>
            </a:r>
          </a:p>
          <a:p>
            <a:pPr lvl="4"/>
            <a:r>
              <a:rPr lang="en-US" dirty="0" smtClean="0">
                <a:latin typeface="Times New Roman"/>
                <a:cs typeface="Times New Roman"/>
              </a:rPr>
              <a:t> expressions, buzz </a:t>
            </a:r>
            <a:r>
              <a:rPr lang="en-US" dirty="0" smtClean="0">
                <a:latin typeface="Times New Roman"/>
                <a:cs typeface="Times New Roman"/>
              </a:rPr>
              <a:t>words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Socio-psychological Barriers </a:t>
            </a:r>
          </a:p>
          <a:p>
            <a:pPr marL="2286000" lvl="4" indent="-457200"/>
            <a:r>
              <a:rPr lang="en-US" dirty="0" smtClean="0">
                <a:latin typeface="Times New Roman"/>
                <a:cs typeface="Times New Roman"/>
              </a:rPr>
              <a:t>Strong emotion; selective perception; poor retention; status and fear inhibits employees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Perceptual Barriers </a:t>
            </a:r>
          </a:p>
          <a:p>
            <a:pPr marL="2286000" lvl="4" indent="-457200"/>
            <a:r>
              <a:rPr lang="en-US" dirty="0" smtClean="0">
                <a:latin typeface="Times New Roman"/>
                <a:cs typeface="Times New Roman"/>
              </a:rPr>
              <a:t>If each of us saw the world around us in the same way, there would be no need for communication. 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Emotional Barriers </a:t>
            </a:r>
          </a:p>
          <a:p>
            <a:pPr marL="2286000" lvl="4" indent="-457200"/>
            <a:r>
              <a:rPr lang="en-US" dirty="0" smtClean="0">
                <a:latin typeface="Times New Roman"/>
                <a:cs typeface="Times New Roman"/>
              </a:rPr>
              <a:t>Fear, mistrust and suspicion</a:t>
            </a:r>
          </a:p>
          <a:p>
            <a:pPr marL="2286000" lvl="4" indent="-457200"/>
            <a:endParaRPr lang="en-US" dirty="0">
              <a:latin typeface="Times New Roman"/>
              <a:cs typeface="Times New Roman"/>
            </a:endParaRPr>
          </a:p>
          <a:p>
            <a:pPr marL="6286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Interpersonal Barriers </a:t>
            </a:r>
          </a:p>
          <a:p>
            <a:pPr marL="2286000" lvl="4" indent="-457200"/>
            <a:r>
              <a:rPr lang="en-US" dirty="0" smtClean="0">
                <a:latin typeface="Times New Roman"/>
                <a:cs typeface="Times New Roman"/>
              </a:rPr>
              <a:t>Six levels at which people distance themselves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Withdrawl</a:t>
            </a:r>
            <a:r>
              <a:rPr lang="en-US" dirty="0" smtClean="0">
                <a:latin typeface="Times New Roman"/>
                <a:cs typeface="Times New Roman"/>
              </a:rPr>
              <a:t>; Rituals; Pastimes; Working; Games; Closeness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Physical Barriers </a:t>
            </a:r>
          </a:p>
          <a:p>
            <a:pPr marL="2286000" lvl="4" indent="-457200"/>
            <a:r>
              <a:rPr lang="en-US" dirty="0" smtClean="0">
                <a:latin typeface="Times New Roman"/>
                <a:cs typeface="Times New Roman"/>
              </a:rPr>
              <a:t>Closed office doors, separate cabins, poor outdated equipment; sound; noise</a:t>
            </a:r>
          </a:p>
          <a:p>
            <a:pPr marL="2286000" lvl="4" indent="-457200"/>
            <a:endParaRPr lang="en-US" dirty="0">
              <a:latin typeface="Times New Roman"/>
              <a:cs typeface="Times New Roman"/>
            </a:endParaRPr>
          </a:p>
          <a:p>
            <a:pPr marL="6286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Gender barriers</a:t>
            </a:r>
            <a:endParaRPr lang="en-US" dirty="0" smtClean="0">
              <a:latin typeface="Times New Roman"/>
              <a:cs typeface="Times New Roman"/>
            </a:endParaRPr>
          </a:p>
          <a:p>
            <a:pPr lvl="4"/>
            <a:endParaRPr lang="en-US" dirty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Organizational Barriers </a:t>
            </a:r>
          </a:p>
          <a:p>
            <a:pPr lvl="4"/>
            <a:r>
              <a:rPr lang="en-US" dirty="0" smtClean="0">
                <a:latin typeface="Times New Roman"/>
                <a:cs typeface="Times New Roman"/>
              </a:rPr>
              <a:t>Chain of command </a:t>
            </a:r>
            <a:r>
              <a:rPr lang="mr-IN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 too long</a:t>
            </a:r>
          </a:p>
          <a:p>
            <a:pPr lvl="4"/>
            <a:endParaRPr lang="en-US" dirty="0" smtClean="0">
              <a:latin typeface="Times New Roman"/>
              <a:cs typeface="Times New Roman"/>
            </a:endParaRPr>
          </a:p>
          <a:p>
            <a:pPr lvl="4"/>
            <a:endParaRPr lang="en-US" dirty="0">
              <a:latin typeface="Times New Roman"/>
              <a:cs typeface="Times New Roman"/>
            </a:endParaRPr>
          </a:p>
          <a:p>
            <a:pPr lvl="4"/>
            <a:endParaRPr lang="en-US" dirty="0" smtClean="0">
              <a:latin typeface="Times New Roman"/>
              <a:cs typeface="Times New Roman"/>
            </a:endParaRPr>
          </a:p>
          <a:p>
            <a:pPr lvl="4"/>
            <a:endParaRPr lang="en-US" dirty="0">
              <a:latin typeface="Times New Roman"/>
              <a:cs typeface="Times New Roman"/>
            </a:endParaRPr>
          </a:p>
          <a:p>
            <a:pPr lvl="4"/>
            <a:endParaRPr lang="en-US" dirty="0" smtClean="0">
              <a:latin typeface="Times New Roman"/>
              <a:cs typeface="Times New Roman"/>
            </a:endParaRPr>
          </a:p>
          <a:p>
            <a:pPr lvl="4"/>
            <a:endParaRPr lang="en-US" dirty="0">
              <a:latin typeface="Times New Roman"/>
              <a:cs typeface="Times New Roman"/>
            </a:endParaRPr>
          </a:p>
          <a:p>
            <a:pPr lvl="4"/>
            <a:endParaRPr lang="en-US" dirty="0" smtClean="0">
              <a:latin typeface="Times New Roman"/>
              <a:cs typeface="Times New Roman"/>
            </a:endParaRPr>
          </a:p>
          <a:p>
            <a:pPr lvl="4"/>
            <a:endParaRPr lang="en-US" dirty="0" smtClean="0">
              <a:latin typeface="Times New Roman"/>
              <a:cs typeface="Times New Roman"/>
            </a:endParaRPr>
          </a:p>
          <a:p>
            <a:pPr lvl="4"/>
            <a:endParaRPr lang="en-US" dirty="0">
              <a:latin typeface="Times New Roman"/>
              <a:cs typeface="Times New Roman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Sender oriented and receiver oriented barriers </a:t>
            </a:r>
            <a:endParaRPr lang="en-US" dirty="0" smtClean="0">
              <a:latin typeface="Times New Roman"/>
              <a:cs typeface="Times New Roman"/>
            </a:endParaRPr>
          </a:p>
          <a:p>
            <a:pPr lvl="4"/>
            <a:endParaRPr lang="en-US" dirty="0" smtClean="0">
              <a:latin typeface="Times New Roman"/>
              <a:cs typeface="Times New Roman"/>
            </a:endParaRPr>
          </a:p>
          <a:p>
            <a:pPr lvl="5"/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440" y="4536105"/>
            <a:ext cx="1519766" cy="150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07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Some strategies for overcoming 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atmosphere for openness</a:t>
            </a:r>
          </a:p>
          <a:p>
            <a:r>
              <a:rPr lang="en-US" dirty="0" smtClean="0"/>
              <a:t>Avoid vocal cues</a:t>
            </a:r>
          </a:p>
          <a:p>
            <a:r>
              <a:rPr lang="en-US" dirty="0" smtClean="0"/>
              <a:t>Address people by their names</a:t>
            </a:r>
          </a:p>
          <a:p>
            <a:r>
              <a:rPr lang="en-US" dirty="0" smtClean="0"/>
              <a:t>Let others talk</a:t>
            </a:r>
          </a:p>
          <a:p>
            <a:r>
              <a:rPr lang="en-US" dirty="0" smtClean="0"/>
              <a:t>Do not stereotype</a:t>
            </a:r>
          </a:p>
          <a:p>
            <a:r>
              <a:rPr lang="en-US" dirty="0" smtClean="0"/>
              <a:t>Spend time</a:t>
            </a:r>
          </a:p>
          <a:p>
            <a:r>
              <a:rPr lang="en-US" dirty="0" smtClean="0"/>
              <a:t>Be genuine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9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6200"/>
            <a:ext cx="9144000" cy="41507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620835" y="668394"/>
            <a:ext cx="1621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/>
                <a:cs typeface="Times New Roman"/>
              </a:rPr>
              <a:t>Cont</a:t>
            </a:r>
            <a:r>
              <a:rPr lang="mr-IN" sz="3600" b="1" dirty="0" smtClean="0">
                <a:latin typeface="Times New Roman"/>
                <a:cs typeface="Times New Roman"/>
              </a:rPr>
              <a:t>…</a:t>
            </a:r>
            <a:endParaRPr lang="en-US" sz="36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446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mr-IN" dirty="0" smtClean="0"/>
              <a:t>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599" b="75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10740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1" b="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4569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261</Words>
  <Application>Microsoft Macintosh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AECC – Chapter 8 Effective Communication</vt:lpstr>
      <vt:lpstr>What are barriers to communication:</vt:lpstr>
      <vt:lpstr>Common Barriers to Communication</vt:lpstr>
      <vt:lpstr>PowerPoint Presentation</vt:lpstr>
      <vt:lpstr>Some strategies for overcoming  barriers</vt:lpstr>
      <vt:lpstr>PowerPoint Presentation</vt:lpstr>
      <vt:lpstr>Cont…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AECC – Chapter 8 Effective Communication</dc:title>
  <dc:creator>Uplabdhi Sangwan</dc:creator>
  <cp:lastModifiedBy>Uplabdhi Sangwan</cp:lastModifiedBy>
  <cp:revision>22</cp:revision>
  <dcterms:created xsi:type="dcterms:W3CDTF">2020-04-03T10:16:05Z</dcterms:created>
  <dcterms:modified xsi:type="dcterms:W3CDTF">2020-04-03T18:23:39Z</dcterms:modified>
</cp:coreProperties>
</file>